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 </c:v>
                </c:pt>
              </c:strCache>
            </c:strRef>
          </c:tx>
          <c:dPt>
            <c:idx val="0"/>
            <c:bubble3D val="0"/>
            <c:spPr bwMode="auto">
              <a:prstGeom prst="rect">
                <a:avLst/>
              </a:prstGeom>
              <a:solidFill>
                <a:srgbClr val="CC704B"/>
              </a:solidFill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9C230D"/>
              </a:solidFill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</c:spPr>
          </c:dPt>
          <c:dPt>
            <c:idx val="3"/>
            <c:bubble3D val="0"/>
          </c:dPt>
          <c:cat>
            <c:strRef>
              <c:f>Sheet1!$A$2:$A$5</c:f>
              <c:strCache>
                <c:ptCount val="3"/>
                <c:pt idx="0">
                  <c:v xml:space="preserve">1st Qtr</c:v>
                </c:pt>
                <c:pt idx="1">
                  <c:v xml:space="preserve">2nd Qtr</c:v>
                </c:pt>
                <c:pt idx="2">
                  <c:v xml:space="preserve"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</c:dLbls>
        <c:firstSliceAng val="0"/>
        <c:holeSize val="50"/>
      </c:doughnutChart>
    </c:plotArea>
    <c:plotVisOnly val="1"/>
    <c:dispBlanksAs val="zero"/>
    <c:showDLblsOverMax val="0"/>
  </c:chart>
  <c:spPr bwMode="auto">
    <a:xfrm>
      <a:off x="1034183" y="2400086"/>
      <a:ext cx="3484320" cy="2315611"/>
    </a:xfrm>
  </c:spPr>
  <c:txPr>
    <a:bodyPr/>
    <a:lstStyle/>
    <a:p>
      <a:pPr>
        <a:defRPr lang="zh-CN"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chart" Target="../charts/chart1.xml" /><Relationship Id="rId4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hyperlink" Target="mailto:vasileva-nm@keysystems.ru" TargetMode="Externa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1523999" y="2834026"/>
            <a:ext cx="10457155" cy="238759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 algn="r">
              <a:defRPr/>
            </a:pP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Электронный</a:t>
            </a: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 </a:t>
            </a: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магазин </a:t>
            </a:r>
            <a:b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</a:b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закупок</a:t>
            </a: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 </a:t>
            </a: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малого</a:t>
            </a: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 </a:t>
            </a: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объема </a:t>
            </a:r>
            <a:b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</a:b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Чувашской</a:t>
            </a: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  </a:t>
            </a:r>
            <a:r>
              <a:rPr sz="4800" b="0">
                <a:solidFill>
                  <a:srgbClr val="9C230D"/>
                </a:solidFill>
                <a:latin typeface="Arimo"/>
                <a:ea typeface="Arimo"/>
                <a:cs typeface="Arimo"/>
              </a:rPr>
              <a:t>Республики</a:t>
            </a:r>
            <a:endParaRPr>
              <a:solidFill>
                <a:srgbClr val="9C230D"/>
              </a:solidFill>
              <a:latin typeface="Quicksand Light"/>
              <a:cs typeface="Quicksand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28689" y="4502949"/>
            <a:ext cx="11952462" cy="227551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r">
              <a:defRPr/>
            </a:pPr>
            <a:endParaRPr>
              <a:solidFill>
                <a:srgbClr val="9C230D"/>
              </a:solidFill>
            </a:endParaRPr>
          </a:p>
          <a:p>
            <a:pPr algn="r">
              <a:defRPr/>
            </a:pPr>
            <a:endParaRPr>
              <a:solidFill>
                <a:srgbClr val="9C230D"/>
              </a:solidFill>
            </a:endParaRPr>
          </a:p>
          <a:p>
            <a:pPr algn="r">
              <a:defRPr/>
            </a:pPr>
            <a:r>
              <a:rPr>
                <a:solidFill>
                  <a:srgbClr val="9C230D"/>
                </a:solidFill>
              </a:rPr>
              <a:t>Государственная служба Чувашской Республики </a:t>
            </a:r>
            <a:endParaRPr>
              <a:solidFill>
                <a:srgbClr val="9C230D"/>
              </a:solidFill>
            </a:endParaRPr>
          </a:p>
          <a:p>
            <a:pPr algn="r">
              <a:lnSpc>
                <a:spcPct val="50000"/>
              </a:lnSpc>
              <a:defRPr/>
            </a:pPr>
            <a:r>
              <a:rPr>
                <a:solidFill>
                  <a:srgbClr val="9C230D"/>
                </a:solidFill>
              </a:rPr>
              <a:t>по конкурентной политике и тарифам</a:t>
            </a:r>
            <a:endParaRPr>
              <a:solidFill>
                <a:srgbClr val="9C230D"/>
              </a:solidFill>
            </a:endParaRPr>
          </a:p>
          <a:p>
            <a:pPr algn="r">
              <a:lnSpc>
                <a:spcPct val="50000"/>
              </a:lnSpc>
              <a:defRPr/>
            </a:pPr>
            <a:endParaRPr>
              <a:solidFill>
                <a:srgbClr val="9C230D"/>
              </a:solidFill>
            </a:endParaRPr>
          </a:p>
          <a:p>
            <a:pPr algn="ctr">
              <a:lnSpc>
                <a:spcPct val="50000"/>
              </a:lnSpc>
              <a:defRPr/>
            </a:pPr>
            <a:r>
              <a:rPr b="1">
                <a:solidFill>
                  <a:srgbClr val="9C230D"/>
                </a:solidFill>
              </a:rPr>
              <a:t>torgi.cap.ru</a:t>
            </a:r>
            <a:endParaRPr>
              <a:solidFill>
                <a:srgbClr val="9C230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19958840" name="原创设计师QQ598969553          _4"/>
          <p:cNvGrpSpPr/>
          <p:nvPr/>
        </p:nvGrpSpPr>
        <p:grpSpPr bwMode="auto">
          <a:xfrm>
            <a:off x="-34725" y="640229"/>
            <a:ext cx="7692228" cy="5502943"/>
            <a:chOff x="0" y="0"/>
            <a:chExt cx="7692228" cy="5502943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1458132062" name="Freeform 11"/>
            <p:cNvSpPr/>
            <p:nvPr/>
          </p:nvSpPr>
          <p:spPr bwMode="auto">
            <a:xfrm>
              <a:off x="0" y="0"/>
              <a:ext cx="1561503" cy="1561005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 fill="norm" stroke="1" extrusionOk="0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2" tIns="389658" rIns="389742" bIns="389658" numCol="1" spcCol="1268" anchor="ctr" anchorCtr="0">
              <a:noAutofit/>
            </a:bodyPr>
            <a:lstStyle/>
            <a:p>
              <a:pPr lvl="0" algn="ctr" defTabSz="1511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00">
                <a:latin typeface="Arial"/>
              </a:endParaRPr>
            </a:p>
          </p:txBody>
        </p:sp>
        <p:sp>
          <p:nvSpPr>
            <p:cNvPr id="648926661" name="Freeform 14"/>
            <p:cNvSpPr/>
            <p:nvPr/>
          </p:nvSpPr>
          <p:spPr bwMode="auto">
            <a:xfrm>
              <a:off x="6130725" y="1171421"/>
              <a:ext cx="1561503" cy="1561005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 fill="norm" stroke="1" extrusionOk="0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2" tIns="389658" rIns="389742" bIns="389658" numCol="1" spcCol="1268" anchor="ctr" anchorCtr="0">
              <a:noAutofit/>
            </a:bodyPr>
            <a:lstStyle/>
            <a:p>
              <a:pPr lvl="0" algn="ctr" defTabSz="1511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00">
                <a:latin typeface="Arial"/>
              </a:endParaRPr>
            </a:p>
          </p:txBody>
        </p:sp>
        <p:sp>
          <p:nvSpPr>
            <p:cNvPr id="702274916" name="Oval 5"/>
            <p:cNvSpPr/>
            <p:nvPr/>
          </p:nvSpPr>
          <p:spPr bwMode="auto">
            <a:xfrm>
              <a:off x="3538743" y="1016005"/>
              <a:ext cx="427163" cy="4271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1963770" name="Oval 6"/>
            <p:cNvSpPr/>
            <p:nvPr/>
          </p:nvSpPr>
          <p:spPr bwMode="auto">
            <a:xfrm>
              <a:off x="2527265" y="4746445"/>
              <a:ext cx="309300" cy="3095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5955941" name="Oval 7"/>
            <p:cNvSpPr/>
            <p:nvPr/>
          </p:nvSpPr>
          <p:spPr bwMode="auto">
            <a:xfrm>
              <a:off x="5435265" y="2749758"/>
              <a:ext cx="309300" cy="3095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7085595" name="Oval 8"/>
            <p:cNvSpPr/>
            <p:nvPr/>
          </p:nvSpPr>
          <p:spPr bwMode="auto">
            <a:xfrm>
              <a:off x="3955192" y="5075787"/>
              <a:ext cx="427163" cy="4271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9091149" name="Oval 9"/>
            <p:cNvSpPr/>
            <p:nvPr/>
          </p:nvSpPr>
          <p:spPr bwMode="auto">
            <a:xfrm>
              <a:off x="2615127" y="1623087"/>
              <a:ext cx="309300" cy="3095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94799730" name="Oval 10"/>
            <p:cNvSpPr/>
            <p:nvPr/>
          </p:nvSpPr>
          <p:spPr bwMode="auto">
            <a:xfrm>
              <a:off x="1640079" y="3394081"/>
              <a:ext cx="309300" cy="3095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8437082" name="Oval 12"/>
            <p:cNvSpPr/>
            <p:nvPr/>
          </p:nvSpPr>
          <p:spPr bwMode="auto">
            <a:xfrm>
              <a:off x="3106580" y="1636548"/>
              <a:ext cx="427163" cy="4271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0027463" name="Oval 13"/>
            <p:cNvSpPr/>
            <p:nvPr/>
          </p:nvSpPr>
          <p:spPr bwMode="auto">
            <a:xfrm>
              <a:off x="293585" y="3902901"/>
              <a:ext cx="772179" cy="7722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8894665" name="Oval 15"/>
            <p:cNvSpPr/>
            <p:nvPr/>
          </p:nvSpPr>
          <p:spPr bwMode="auto">
            <a:xfrm>
              <a:off x="4885238" y="2227478"/>
              <a:ext cx="427163" cy="4271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00211755" name="Oval 16"/>
            <p:cNvSpPr/>
            <p:nvPr/>
          </p:nvSpPr>
          <p:spPr bwMode="auto">
            <a:xfrm>
              <a:off x="0" y="4821826"/>
              <a:ext cx="309300" cy="3095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7754078" name="Oval 17"/>
            <p:cNvSpPr/>
            <p:nvPr/>
          </p:nvSpPr>
          <p:spPr bwMode="auto">
            <a:xfrm>
              <a:off x="3084436" y="4381209"/>
              <a:ext cx="309300" cy="3095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20639268" name="原创设计师QQ598969553          _24"/>
          <p:cNvSpPr txBox="1"/>
          <p:nvPr/>
        </p:nvSpPr>
        <p:spPr bwMode="auto">
          <a:xfrm flipH="0" flipV="0">
            <a:off x="297675" y="198088"/>
            <a:ext cx="11707634" cy="88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600" b="1" i="0" u="none" strike="noStrike" cap="none" spc="0">
                <a:solidFill>
                  <a:srgbClr val="9C230D"/>
                </a:solidFill>
                <a:latin typeface="Arimo"/>
                <a:ea typeface="Arimo"/>
                <a:cs typeface="Arimo"/>
              </a:rPr>
              <a:t>Э</a:t>
            </a:r>
            <a:r>
              <a:rPr lang="en-US" sz="2600" b="1" i="0" u="none" strike="noStrike" cap="none" spc="0">
                <a:solidFill>
                  <a:srgbClr val="9C230D"/>
                </a:solidFill>
                <a:latin typeface="Arimo"/>
                <a:ea typeface="Arimo"/>
                <a:cs typeface="Arimo"/>
              </a:rPr>
              <a:t>лектронный магазин </a:t>
            </a:r>
            <a:r>
              <a:rPr lang="en-US" sz="2600" b="1" i="0" u="none" strike="noStrike" cap="none" spc="0">
                <a:solidFill>
                  <a:srgbClr val="9C230D"/>
                </a:solidFill>
                <a:latin typeface="Arimo"/>
                <a:ea typeface="Arimo"/>
                <a:cs typeface="Arimo"/>
              </a:rPr>
              <a:t>закупок </a:t>
            </a:r>
            <a:endParaRPr sz="2600" b="1" i="0" u="none" strike="noStrike" cap="none" spc="0">
              <a:solidFill>
                <a:srgbClr val="9C230D"/>
              </a:solidFill>
              <a:latin typeface="Arimo"/>
              <a:cs typeface="Arimo"/>
            </a:endParaRPr>
          </a:p>
          <a:p>
            <a:pPr algn="ctr">
              <a:defRPr/>
            </a:pPr>
            <a:r>
              <a:rPr lang="en-US" sz="2600" b="1" i="0" u="none" strike="noStrike" cap="none" spc="0">
                <a:solidFill>
                  <a:srgbClr val="9C230D"/>
                </a:solidFill>
                <a:latin typeface="Arimo"/>
                <a:ea typeface="Arimo"/>
                <a:cs typeface="Arimo"/>
              </a:rPr>
              <a:t>малого объема Чувашской Республики</a:t>
            </a:r>
            <a:endParaRPr sz="2600" b="1">
              <a:solidFill>
                <a:srgbClr val="9C230D"/>
              </a:solidFill>
              <a:latin typeface="Arimo"/>
              <a:cs typeface="Arimo"/>
            </a:endParaRPr>
          </a:p>
        </p:txBody>
      </p:sp>
      <p:sp>
        <p:nvSpPr>
          <p:cNvPr id="2050098597" name="原创设计师QQ598969553          _25"/>
          <p:cNvSpPr txBox="1"/>
          <p:nvPr/>
        </p:nvSpPr>
        <p:spPr bwMode="auto">
          <a:xfrm flipH="0" flipV="0">
            <a:off x="6303042" y="2424125"/>
            <a:ext cx="5555952" cy="304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450000" algn="just">
              <a:lnSpc>
                <a:spcPct val="88000"/>
              </a:lnSpc>
              <a:defRPr/>
            </a:pPr>
            <a:r>
              <a:rPr lang="ru-RU" sz="16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Электронный магазин – это информационный интернет-ресурс, который предназначен для автоматизации процесса проведения закупок малого объёма. Он создан путем расширения функциональных возможностей региональной информационной системы (РИС) </a:t>
            </a:r>
            <a:r>
              <a:rPr lang="ru-RU" sz="16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и находится по адресу: </a:t>
            </a:r>
            <a:r>
              <a:rPr lang="ru-RU" sz="1600" b="1" i="1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torgi.cap.ru.</a:t>
            </a:r>
            <a:endParaRPr sz="1600" b="1" i="1" u="none" strike="noStrike" cap="none" spc="0">
              <a:solidFill>
                <a:schemeClr val="bg2">
                  <a:lumMod val="25000"/>
                </a:schemeClr>
              </a:solidFill>
              <a:latin typeface="Arimo"/>
              <a:cs typeface="Arimo"/>
            </a:endParaRPr>
          </a:p>
          <a:p>
            <a:pPr marL="0" indent="450000" algn="just">
              <a:lnSpc>
                <a:spcPct val="88000"/>
              </a:lnSpc>
              <a:defRPr/>
            </a:pPr>
            <a:r>
              <a:rPr lang="ru-RU" sz="16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Основная цель ресурса – повышение открытости и прозрачности закупок, экономия бюджетных средств, развитие конкуренции.</a:t>
            </a:r>
            <a:endParaRPr sz="1600" b="1" i="0" u="none" strike="noStrike" cap="none" spc="0">
              <a:solidFill>
                <a:schemeClr val="bg2">
                  <a:lumMod val="25000"/>
                </a:schemeClr>
              </a:solidFill>
              <a:latin typeface="Arimo"/>
              <a:cs typeface="Arimo"/>
            </a:endParaRPr>
          </a:p>
          <a:p>
            <a:pPr marL="0" indent="450000" algn="just">
              <a:lnSpc>
                <a:spcPct val="88000"/>
              </a:lnSpc>
              <a:defRPr/>
            </a:pPr>
            <a:r>
              <a:rPr sz="1600" b="1" i="0" u="none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Сервис предназначен для осуществления малых закупок  </a:t>
            </a:r>
            <a:r>
              <a:rPr sz="1600" b="1" i="0" u="none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для государственных и муниципальных нужд стоимостью до </a:t>
            </a:r>
            <a:r>
              <a:rPr sz="1600" b="1" i="0" u="none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600 </a:t>
            </a:r>
            <a:r>
              <a:rPr sz="1600" b="1" i="0" u="none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тыс руб.</a:t>
            </a:r>
            <a:endParaRPr sz="1600" b="1" i="0" u="none">
              <a:solidFill>
                <a:schemeClr val="bg2">
                  <a:lumMod val="25000"/>
                </a:schemeClr>
              </a:solidFill>
              <a:latin typeface="Arimo"/>
              <a:cs typeface="Arimo"/>
            </a:endParaRPr>
          </a:p>
          <a:p>
            <a:pPr marL="0" indent="450000" algn="just">
              <a:lnSpc>
                <a:spcPct val="88000"/>
              </a:lnSpc>
              <a:defRPr/>
            </a:pPr>
            <a:endParaRPr sz="1200" b="1" i="0" u="none">
              <a:solidFill>
                <a:schemeClr val="bg2">
                  <a:lumMod val="25000"/>
                </a:schemeClr>
              </a:solidFill>
              <a:latin typeface="Arimo"/>
              <a:cs typeface="Arimo"/>
            </a:endParaRPr>
          </a:p>
        </p:txBody>
      </p:sp>
      <p:pic>
        <p:nvPicPr>
          <p:cNvPr id="859630733" name=""/>
          <p:cNvPicPr>
            <a:picLocks noChangeAspect="1"/>
          </p:cNvPicPr>
          <p:nvPr/>
        </p:nvPicPr>
        <p:blipFill>
          <a:blip r:embed="rId3"/>
          <a:srcRect l="18809" t="9440" r="19424" b="16823"/>
          <a:stretch/>
        </p:blipFill>
        <p:spPr bwMode="auto">
          <a:xfrm flipH="0" flipV="0">
            <a:off x="297675" y="1998449"/>
            <a:ext cx="5798325" cy="3893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7005320" name="椭圆 5"/>
          <p:cNvSpPr/>
          <p:nvPr/>
        </p:nvSpPr>
        <p:spPr bwMode="auto">
          <a:xfrm>
            <a:off x="943803" y="3079218"/>
            <a:ext cx="2847539" cy="2847540"/>
          </a:xfrm>
          <a:prstGeom prst="ellipse">
            <a:avLst/>
          </a:prstGeom>
          <a:solidFill>
            <a:srgbClr val="AE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sz="2400"/>
          </a:p>
        </p:txBody>
      </p:sp>
      <p:sp>
        <p:nvSpPr>
          <p:cNvPr id="1018362199" name="椭圆 13"/>
          <p:cNvSpPr/>
          <p:nvPr/>
        </p:nvSpPr>
        <p:spPr bwMode="auto">
          <a:xfrm>
            <a:off x="943803" y="769113"/>
            <a:ext cx="2847539" cy="2847540"/>
          </a:xfrm>
          <a:prstGeom prst="ellipse">
            <a:avLst/>
          </a:prstGeom>
          <a:solidFill>
            <a:srgbClr val="AE3B2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sz="1400"/>
          </a:p>
        </p:txBody>
      </p:sp>
      <p:sp>
        <p:nvSpPr>
          <p:cNvPr id="1318541774" name="椭圆 6"/>
          <p:cNvSpPr/>
          <p:nvPr/>
        </p:nvSpPr>
        <p:spPr bwMode="auto">
          <a:xfrm>
            <a:off x="4326456" y="1220630"/>
            <a:ext cx="660669" cy="660854"/>
          </a:xfrm>
          <a:prstGeom prst="ellipse">
            <a:avLst/>
          </a:prstGeom>
          <a:solidFill>
            <a:srgbClr val="AE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latin typeface="Impact MT Std"/>
                <a:ea typeface="微软雅黑"/>
              </a:rPr>
              <a:t>1</a:t>
            </a:r>
            <a:endParaRPr lang="zh-CN">
              <a:latin typeface="Impact MT Std"/>
              <a:ea typeface="微软雅黑"/>
            </a:endParaRPr>
          </a:p>
        </p:txBody>
      </p:sp>
      <p:cxnSp>
        <p:nvCxnSpPr>
          <p:cNvPr id="1559377243" name="直接连接符 11"/>
          <p:cNvCxnSpPr>
            <a:cxnSpLocks/>
          </p:cNvCxnSpPr>
          <p:nvPr/>
        </p:nvCxnSpPr>
        <p:spPr bwMode="auto">
          <a:xfrm>
            <a:off x="4987720" y="1569893"/>
            <a:ext cx="115382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0443461" name="TextBox 22"/>
          <p:cNvSpPr txBox="1"/>
          <p:nvPr/>
        </p:nvSpPr>
        <p:spPr bwMode="auto">
          <a:xfrm flipH="0" flipV="0">
            <a:off x="943803" y="1857422"/>
            <a:ext cx="2848978" cy="670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299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200" b="1">
                <a:solidFill>
                  <a:schemeClr val="bg1"/>
                </a:solidFill>
                <a:latin typeface="Arimo"/>
                <a:ea typeface="Arimo"/>
                <a:cs typeface="Arimo"/>
              </a:rPr>
              <a:t>ОСНОВНЫЕ</a:t>
            </a:r>
            <a:endParaRPr lang="en-US" sz="2200" b="1">
              <a:solidFill>
                <a:schemeClr val="bg1"/>
              </a:solidFill>
              <a:latin typeface="Arimo"/>
              <a:ea typeface="Arimo"/>
              <a:cs typeface="Arimo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200" b="1">
                <a:solidFill>
                  <a:schemeClr val="bg1"/>
                </a:solidFill>
                <a:latin typeface="Arimo"/>
                <a:ea typeface="Arimo"/>
                <a:cs typeface="Arimo"/>
              </a:rPr>
              <a:t>ПРЕИМУЩЕСТВА</a:t>
            </a:r>
            <a:endParaRPr sz="2200" b="1">
              <a:solidFill>
                <a:schemeClr val="bg1"/>
              </a:solidFill>
              <a:latin typeface="Arimo"/>
              <a:cs typeface="Arimo"/>
            </a:endParaRPr>
          </a:p>
        </p:txBody>
      </p:sp>
      <p:sp>
        <p:nvSpPr>
          <p:cNvPr id="61203939" name="KSO_Shape"/>
          <p:cNvSpPr/>
          <p:nvPr/>
        </p:nvSpPr>
        <p:spPr bwMode="auto">
          <a:xfrm>
            <a:off x="1424117" y="3907610"/>
            <a:ext cx="1888349" cy="1318698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 fill="norm" stroke="1" extrusionOk="0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sz="1400">
              <a:solidFill>
                <a:srgbClr val="FFFFFF"/>
              </a:solidFill>
              <a:ea typeface="宋体"/>
            </a:endParaRPr>
          </a:p>
        </p:txBody>
      </p:sp>
      <p:sp>
        <p:nvSpPr>
          <p:cNvPr id="388930727" name="标题 11"/>
          <p:cNvSpPr txBox="1"/>
          <p:nvPr/>
        </p:nvSpPr>
        <p:spPr bwMode="auto">
          <a:xfrm flipH="0" flipV="0">
            <a:off x="6224476" y="1070962"/>
            <a:ext cx="5692272" cy="91976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b="0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Работа с государственными, </a:t>
            </a:r>
            <a:r>
              <a:rPr lang="ru-RU" sz="2600" b="0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муниципальными учреждениями </a:t>
            </a:r>
            <a:endParaRPr lang="ru-RU" sz="2600" b="0" i="0" u="none" strike="noStrike" cap="none" spc="0">
              <a:solidFill>
                <a:schemeClr val="bg2">
                  <a:lumMod val="25000"/>
                </a:schemeClr>
              </a:solidFill>
              <a:latin typeface="Arimo"/>
              <a:ea typeface="Arimo"/>
              <a:cs typeface="Arimo"/>
            </a:endParaRPr>
          </a:p>
          <a:p>
            <a:pPr algn="l">
              <a:defRPr/>
            </a:pPr>
            <a:r>
              <a:rPr lang="ru-RU" sz="2600" b="0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и гарантированная оплата.</a:t>
            </a:r>
            <a:endParaRPr sz="2600" b="0" i="0" u="none" strike="noStrike" cap="none" spc="0">
              <a:solidFill>
                <a:schemeClr val="bg2">
                  <a:lumMod val="25000"/>
                </a:schemeClr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511377436" name="椭圆 16"/>
          <p:cNvSpPr/>
          <p:nvPr/>
        </p:nvSpPr>
        <p:spPr bwMode="auto">
          <a:xfrm>
            <a:off x="4326457" y="2045669"/>
            <a:ext cx="660669" cy="660854"/>
          </a:xfrm>
          <a:prstGeom prst="ellipse">
            <a:avLst/>
          </a:prstGeom>
          <a:solidFill>
            <a:srgbClr val="AE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latin typeface="Impact MT Std"/>
                <a:ea typeface="微软雅黑"/>
              </a:rPr>
              <a:t>2</a:t>
            </a:r>
            <a:endParaRPr lang="zh-CN">
              <a:latin typeface="Impact MT Std"/>
              <a:ea typeface="微软雅黑"/>
            </a:endParaRPr>
          </a:p>
        </p:txBody>
      </p:sp>
      <p:cxnSp>
        <p:nvCxnSpPr>
          <p:cNvPr id="423944952" name="直接连接符 17"/>
          <p:cNvCxnSpPr>
            <a:cxnSpLocks/>
          </p:cNvCxnSpPr>
          <p:nvPr/>
        </p:nvCxnSpPr>
        <p:spPr bwMode="auto">
          <a:xfrm>
            <a:off x="4987721" y="2394932"/>
            <a:ext cx="115382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0724714" name="标题 11"/>
          <p:cNvSpPr txBox="1"/>
          <p:nvPr/>
        </p:nvSpPr>
        <p:spPr bwMode="auto">
          <a:xfrm flipH="0" flipV="0">
            <a:off x="6224476" y="2203650"/>
            <a:ext cx="4763655" cy="38256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Отсутствие комиссионных платежей. </a:t>
            </a:r>
            <a:endParaRPr sz="26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mo"/>
              <a:cs typeface="Arimo"/>
            </a:endParaRPr>
          </a:p>
        </p:txBody>
      </p:sp>
      <p:sp>
        <p:nvSpPr>
          <p:cNvPr id="947327182" name="椭圆 19"/>
          <p:cNvSpPr/>
          <p:nvPr/>
        </p:nvSpPr>
        <p:spPr bwMode="auto">
          <a:xfrm>
            <a:off x="4326457" y="2889956"/>
            <a:ext cx="660669" cy="660854"/>
          </a:xfrm>
          <a:prstGeom prst="ellipse">
            <a:avLst/>
          </a:prstGeom>
          <a:solidFill>
            <a:srgbClr val="AE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latin typeface="Impact MT Std"/>
                <a:ea typeface="微软雅黑"/>
              </a:rPr>
              <a:t>3</a:t>
            </a:r>
            <a:endParaRPr lang="zh-CN">
              <a:latin typeface="Impact MT Std"/>
              <a:ea typeface="微软雅黑"/>
            </a:endParaRPr>
          </a:p>
        </p:txBody>
      </p:sp>
      <p:cxnSp>
        <p:nvCxnSpPr>
          <p:cNvPr id="966882926" name="直接连接符 20"/>
          <p:cNvCxnSpPr>
            <a:cxnSpLocks/>
          </p:cNvCxnSpPr>
          <p:nvPr/>
        </p:nvCxnSpPr>
        <p:spPr bwMode="auto">
          <a:xfrm>
            <a:off x="4987721" y="3239218"/>
            <a:ext cx="115382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492339" name="标题 11"/>
          <p:cNvSpPr txBox="1"/>
          <p:nvPr/>
        </p:nvSpPr>
        <p:spPr bwMode="auto">
          <a:xfrm flipH="0" flipV="0">
            <a:off x="6224476" y="2761754"/>
            <a:ext cx="5539872" cy="1145857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sz="240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Информирование заказчиков об оказываемых услугах, поставляемой продукции путем п</a:t>
            </a:r>
            <a:r>
              <a:rPr sz="240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одачи ценовых предложений. </a:t>
            </a:r>
            <a:endParaRPr sz="2400">
              <a:solidFill>
                <a:schemeClr val="bg2">
                  <a:lumMod val="25000"/>
                </a:schemeClr>
              </a:solidFill>
              <a:latin typeface="Arimo"/>
              <a:cs typeface="Arimo"/>
            </a:endParaRPr>
          </a:p>
        </p:txBody>
      </p:sp>
      <p:sp>
        <p:nvSpPr>
          <p:cNvPr id="982724764" name="椭圆 22"/>
          <p:cNvSpPr/>
          <p:nvPr/>
        </p:nvSpPr>
        <p:spPr bwMode="auto">
          <a:xfrm>
            <a:off x="4326457" y="3714993"/>
            <a:ext cx="660669" cy="660854"/>
          </a:xfrm>
          <a:prstGeom prst="ellipse">
            <a:avLst/>
          </a:prstGeom>
          <a:solidFill>
            <a:srgbClr val="AE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latin typeface="Impact MT Std"/>
                <a:ea typeface="微软雅黑"/>
              </a:rPr>
              <a:t>4</a:t>
            </a:r>
            <a:endParaRPr lang="zh-CN">
              <a:latin typeface="Impact MT Std"/>
              <a:ea typeface="微软雅黑"/>
            </a:endParaRPr>
          </a:p>
        </p:txBody>
      </p:sp>
      <p:cxnSp>
        <p:nvCxnSpPr>
          <p:cNvPr id="1874473619" name="直接连接符 23"/>
          <p:cNvCxnSpPr>
            <a:cxnSpLocks/>
          </p:cNvCxnSpPr>
          <p:nvPr/>
        </p:nvCxnSpPr>
        <p:spPr bwMode="auto">
          <a:xfrm>
            <a:off x="4987721" y="4064255"/>
            <a:ext cx="115382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546433" name="椭圆 25"/>
          <p:cNvSpPr/>
          <p:nvPr/>
        </p:nvSpPr>
        <p:spPr bwMode="auto">
          <a:xfrm>
            <a:off x="4326457" y="4540031"/>
            <a:ext cx="660669" cy="660854"/>
          </a:xfrm>
          <a:prstGeom prst="ellipse">
            <a:avLst/>
          </a:prstGeom>
          <a:solidFill>
            <a:srgbClr val="AE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latin typeface="Impact MT Std"/>
                <a:ea typeface="微软雅黑"/>
              </a:rPr>
              <a:t>5</a:t>
            </a:r>
            <a:endParaRPr lang="zh-CN">
              <a:latin typeface="Impact MT Std"/>
              <a:ea typeface="微软雅黑"/>
            </a:endParaRPr>
          </a:p>
        </p:txBody>
      </p:sp>
      <p:cxnSp>
        <p:nvCxnSpPr>
          <p:cNvPr id="282161858" name="直接连接符 26"/>
          <p:cNvCxnSpPr>
            <a:cxnSpLocks/>
          </p:cNvCxnSpPr>
          <p:nvPr/>
        </p:nvCxnSpPr>
        <p:spPr bwMode="auto">
          <a:xfrm>
            <a:off x="4987721" y="4889292"/>
            <a:ext cx="115382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472490" name="标题 11"/>
          <p:cNvSpPr txBox="1"/>
          <p:nvPr/>
        </p:nvSpPr>
        <p:spPr bwMode="auto">
          <a:xfrm flipH="0" flipV="0">
            <a:off x="6224476" y="4540031"/>
            <a:ext cx="5625597" cy="129020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Настройка уведомлений по интересующим закупкам по выбранным кодам </a:t>
            </a:r>
            <a:r>
              <a:rPr lang="ru-RU" sz="20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ОКПД</a:t>
            </a:r>
            <a:r>
              <a:rPr lang="ru-RU" sz="20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2</a:t>
            </a:r>
            <a:r>
              <a:rPr lang="ru-RU" sz="20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.</a:t>
            </a:r>
            <a:endParaRPr sz="2000">
              <a:latin typeface="Arimo"/>
              <a:cs typeface="Arimo"/>
            </a:endParaRPr>
          </a:p>
        </p:txBody>
      </p:sp>
      <p:sp>
        <p:nvSpPr>
          <p:cNvPr id="262372539" name="标题 11"/>
          <p:cNvSpPr txBox="1"/>
          <p:nvPr/>
        </p:nvSpPr>
        <p:spPr bwMode="auto">
          <a:xfrm flipH="0" flipV="0">
            <a:off x="6224476" y="3852381"/>
            <a:ext cx="4763655" cy="38607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Обеспечение прозрачности  закупок.</a:t>
            </a:r>
            <a:endParaRPr sz="2600">
              <a:latin typeface="Arimo"/>
              <a:cs typeface="Arim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62020782" name="组合 142"/>
          <p:cNvGrpSpPr/>
          <p:nvPr/>
        </p:nvGrpSpPr>
        <p:grpSpPr bwMode="auto">
          <a:xfrm flipH="1" flipV="0">
            <a:off x="3463521" y="2577583"/>
            <a:ext cx="6829900" cy="2839582"/>
            <a:chOff x="0" y="0"/>
            <a:chExt cx="6829900" cy="2839582"/>
          </a:xfrm>
        </p:grpSpPr>
        <p:sp>
          <p:nvSpPr>
            <p:cNvPr id="857798943" name="矩形 143"/>
            <p:cNvSpPr/>
            <p:nvPr/>
          </p:nvSpPr>
          <p:spPr bwMode="auto">
            <a:xfrm flipH="0" flipV="0">
              <a:off x="1897393" y="0"/>
              <a:ext cx="1134985" cy="7268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r>
                <a:rPr lang="zh-CN" sz="2000" b="1">
                  <a:latin typeface="Arimo"/>
                  <a:ea typeface="Arimo"/>
                  <a:cs typeface="Arimo"/>
                </a:rPr>
                <a:t>1275</a:t>
              </a:r>
              <a:r>
                <a:rPr lang="zh-CN" sz="1800" b="1">
                  <a:latin typeface="Arimo"/>
                  <a:ea typeface="Arimo"/>
                  <a:cs typeface="Arimo"/>
                </a:rPr>
                <a:t> 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ед.</a:t>
              </a:r>
              <a:endParaRPr sz="1400" b="1">
                <a:solidFill>
                  <a:schemeClr val="bg1"/>
                </a:solidFill>
                <a:latin typeface="Arimo"/>
                <a:ea typeface="Arimo"/>
                <a:cs typeface="Arimo"/>
              </a:endParaRPr>
            </a:p>
            <a:p>
              <a:pPr algn="l">
                <a:defRPr/>
              </a:pPr>
              <a:r>
                <a:rPr lang="zh-CN" sz="11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н</a:t>
              </a:r>
              <a:r>
                <a:rPr lang="zh-CN" sz="11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а сумму</a:t>
              </a:r>
              <a:r>
                <a:rPr lang="zh-CN" sz="11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230 </a:t>
              </a:r>
              <a:r>
                <a:rPr lang="zh-CN" sz="11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млн руб.</a:t>
              </a:r>
              <a:r>
                <a:rPr lang="zh-CN" sz="11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</a:t>
              </a:r>
              <a:endParaRPr sz="1100" b="1" i="0" u="none" strike="noStrike" cap="none" spc="0">
                <a:solidFill>
                  <a:schemeClr val="bg1"/>
                </a:solidFill>
                <a:latin typeface="Arimo"/>
                <a:ea typeface="Arimo"/>
                <a:cs typeface="Arimo"/>
              </a:endParaRPr>
            </a:p>
          </p:txBody>
        </p:sp>
        <p:sp>
          <p:nvSpPr>
            <p:cNvPr id="1197408897" name="矩形 144"/>
            <p:cNvSpPr/>
            <p:nvPr/>
          </p:nvSpPr>
          <p:spPr bwMode="auto">
            <a:xfrm flipH="1" flipV="0">
              <a:off x="0" y="1024983"/>
              <a:ext cx="3032383" cy="725446"/>
            </a:xfrm>
            <a:prstGeom prst="rect">
              <a:avLst/>
            </a:prstGeom>
            <a:solidFill>
              <a:srgbClr val="394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r>
                <a:rPr lang="zh-CN" sz="2000" b="1">
                  <a:latin typeface="Arimo"/>
                  <a:ea typeface="Arimo"/>
                  <a:cs typeface="Arimo"/>
                </a:rPr>
                <a:t>5427</a:t>
              </a:r>
              <a:r>
                <a:rPr lang="zh-CN" sz="1800" b="1">
                  <a:latin typeface="Arimo"/>
                  <a:ea typeface="Arimo"/>
                  <a:cs typeface="Arimo"/>
                </a:rPr>
                <a:t> 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ед.</a:t>
              </a:r>
              <a:endParaRPr sz="1400" b="1">
                <a:solidFill>
                  <a:schemeClr val="bg1"/>
                </a:solidFill>
                <a:latin typeface="Arimo"/>
                <a:ea typeface="Arimo"/>
                <a:cs typeface="Arimo"/>
              </a:endParaRPr>
            </a:p>
            <a:p>
              <a:pPr algn="l">
                <a:defRPr/>
              </a:pP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на сумму </a:t>
              </a:r>
              <a:r>
                <a:rPr lang="zh-CN" sz="18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515 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млн руб.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</a:t>
              </a:r>
              <a:endParaRPr sz="1400" b="1">
                <a:latin typeface="Quicksand Light"/>
                <a:cs typeface="Quicksand Light"/>
              </a:endParaRPr>
            </a:p>
          </p:txBody>
        </p:sp>
        <p:sp>
          <p:nvSpPr>
            <p:cNvPr id="1989392403" name="矩形 145"/>
            <p:cNvSpPr/>
            <p:nvPr/>
          </p:nvSpPr>
          <p:spPr bwMode="auto">
            <a:xfrm flipH="1" flipV="0">
              <a:off x="291996" y="2093379"/>
              <a:ext cx="2740386" cy="746202"/>
            </a:xfrm>
            <a:prstGeom prst="rect">
              <a:avLst/>
            </a:prstGeom>
            <a:solidFill>
              <a:srgbClr val="697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r>
                <a:rPr lang="zh-CN" sz="2000" b="1">
                  <a:latin typeface="Arimo"/>
                  <a:ea typeface="Arimo"/>
                  <a:cs typeface="Arimo"/>
                </a:rPr>
                <a:t>4667 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ед.</a:t>
              </a:r>
              <a:endParaRPr sz="1400" b="1">
                <a:solidFill>
                  <a:schemeClr val="bg1"/>
                </a:solidFill>
                <a:latin typeface="Arimo"/>
                <a:ea typeface="Arimo"/>
                <a:cs typeface="Arimo"/>
              </a:endParaRPr>
            </a:p>
            <a:p>
              <a:pPr algn="l">
                <a:defRPr/>
              </a:pP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на сумму </a:t>
              </a:r>
              <a:r>
                <a:rPr lang="zh-CN" sz="18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490 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млн руб.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</a:t>
              </a:r>
              <a:endParaRPr sz="1400" b="1">
                <a:latin typeface="Quicksand Light"/>
                <a:cs typeface="Quicksand Light"/>
              </a:endParaRPr>
            </a:p>
          </p:txBody>
        </p:sp>
        <p:sp>
          <p:nvSpPr>
            <p:cNvPr id="1182619470" name="矩形 148"/>
            <p:cNvSpPr/>
            <p:nvPr/>
          </p:nvSpPr>
          <p:spPr bwMode="auto">
            <a:xfrm flipH="1" flipV="0">
              <a:off x="5499060" y="1106119"/>
              <a:ext cx="1330840" cy="3965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bg1"/>
                  </a:solidFill>
                  <a:latin typeface="Century Gothic"/>
                  <a:cs typeface="Arial"/>
                </a:rPr>
                <a:t>9850</a:t>
              </a:r>
              <a:endParaRPr/>
            </a:p>
          </p:txBody>
        </p:sp>
      </p:grpSp>
      <p:grpSp>
        <p:nvGrpSpPr>
          <p:cNvPr id="472887090" name="组合 8"/>
          <p:cNvGrpSpPr/>
          <p:nvPr/>
        </p:nvGrpSpPr>
        <p:grpSpPr bwMode="auto">
          <a:xfrm flipH="0" flipV="0">
            <a:off x="5418984" y="2529227"/>
            <a:ext cx="1603605" cy="838613"/>
            <a:chOff x="0" y="0"/>
            <a:chExt cx="1603605" cy="838613"/>
          </a:xfrm>
        </p:grpSpPr>
        <p:grpSp>
          <p:nvGrpSpPr>
            <p:cNvPr id="25742865" name="组合 6"/>
            <p:cNvGrpSpPr/>
            <p:nvPr/>
          </p:nvGrpSpPr>
          <p:grpSpPr bwMode="auto">
            <a:xfrm flipH="0" flipV="0">
              <a:off x="0" y="0"/>
              <a:ext cx="1603605" cy="838613"/>
              <a:chOff x="0" y="0"/>
              <a:chExt cx="1603605" cy="838613"/>
            </a:xfrm>
          </p:grpSpPr>
          <p:sp>
            <p:nvSpPr>
              <p:cNvPr id="910202879" name="椭圆 3"/>
              <p:cNvSpPr/>
              <p:nvPr/>
            </p:nvSpPr>
            <p:spPr bwMode="auto">
              <a:xfrm>
                <a:off x="121230" y="63394"/>
                <a:ext cx="1361134" cy="7118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sz="3200"/>
              </a:p>
            </p:txBody>
          </p:sp>
          <p:sp>
            <p:nvSpPr>
              <p:cNvPr id="1627956952" name="椭圆 151"/>
              <p:cNvSpPr/>
              <p:nvPr/>
            </p:nvSpPr>
            <p:spPr bwMode="auto">
              <a:xfrm>
                <a:off x="0" y="0"/>
                <a:ext cx="1603606" cy="838614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sz="3200"/>
              </a:p>
            </p:txBody>
          </p:sp>
        </p:grpSp>
        <p:sp>
          <p:nvSpPr>
            <p:cNvPr id="1922247869" name="TextBox 32"/>
            <p:cNvSpPr txBox="1"/>
            <p:nvPr/>
          </p:nvSpPr>
          <p:spPr bwMode="auto">
            <a:xfrm flipH="0" flipV="0">
              <a:off x="113865" y="159943"/>
              <a:ext cx="1367398" cy="457560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697E92"/>
                  </a:solidFill>
                  <a:latin typeface="Arimo"/>
                  <a:ea typeface="Arimo"/>
                  <a:cs typeface="Arimo"/>
                </a:rPr>
                <a:t>2022</a:t>
              </a:r>
              <a:r>
                <a:rPr lang="en-US" sz="2000" b="1">
                  <a:solidFill>
                    <a:srgbClr val="697E92"/>
                  </a:solidFill>
                  <a:latin typeface="Arimo"/>
                  <a:ea typeface="Arimo"/>
                  <a:cs typeface="Arimo"/>
                </a:rPr>
                <a:t> </a:t>
              </a:r>
              <a:r>
                <a:rPr lang="en-US" sz="2000" b="1">
                  <a:solidFill>
                    <a:srgbClr val="697E92"/>
                  </a:solidFill>
                  <a:latin typeface="Arimo"/>
                  <a:ea typeface="Arimo"/>
                  <a:cs typeface="Arimo"/>
                </a:rPr>
                <a:t>г.</a:t>
              </a:r>
              <a:endParaRPr sz="2400" b="1">
                <a:solidFill>
                  <a:srgbClr val="697E92"/>
                </a:solidFill>
                <a:latin typeface="Arimo"/>
                <a:cs typeface="Arimo"/>
              </a:endParaRPr>
            </a:p>
          </p:txBody>
        </p:sp>
      </p:grpSp>
      <p:grpSp>
        <p:nvGrpSpPr>
          <p:cNvPr id="1317640001" name="组合 8"/>
          <p:cNvGrpSpPr/>
          <p:nvPr/>
        </p:nvGrpSpPr>
        <p:grpSpPr bwMode="auto">
          <a:xfrm flipH="0" flipV="0">
            <a:off x="5442014" y="3545285"/>
            <a:ext cx="1603605" cy="838613"/>
            <a:chOff x="0" y="0"/>
            <a:chExt cx="1603605" cy="838613"/>
          </a:xfrm>
        </p:grpSpPr>
        <p:grpSp>
          <p:nvGrpSpPr>
            <p:cNvPr id="1106966511" name="组合 6"/>
            <p:cNvGrpSpPr/>
            <p:nvPr/>
          </p:nvGrpSpPr>
          <p:grpSpPr bwMode="auto">
            <a:xfrm flipH="0" flipV="0">
              <a:off x="0" y="0"/>
              <a:ext cx="1603605" cy="838613"/>
              <a:chOff x="0" y="0"/>
              <a:chExt cx="1603605" cy="838613"/>
            </a:xfrm>
          </p:grpSpPr>
          <p:sp>
            <p:nvSpPr>
              <p:cNvPr id="1693061383" name="椭圆 3"/>
              <p:cNvSpPr/>
              <p:nvPr/>
            </p:nvSpPr>
            <p:spPr bwMode="auto">
              <a:xfrm>
                <a:off x="121230" y="63394"/>
                <a:ext cx="1361133" cy="7118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sz="3200"/>
              </a:p>
            </p:txBody>
          </p:sp>
          <p:sp>
            <p:nvSpPr>
              <p:cNvPr id="587866098" name="椭圆 151"/>
              <p:cNvSpPr/>
              <p:nvPr/>
            </p:nvSpPr>
            <p:spPr bwMode="auto">
              <a:xfrm>
                <a:off x="0" y="0"/>
                <a:ext cx="1603606" cy="838614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sz="3200"/>
              </a:p>
            </p:txBody>
          </p:sp>
        </p:grpSp>
        <p:sp>
          <p:nvSpPr>
            <p:cNvPr id="501461390" name="TextBox 32"/>
            <p:cNvSpPr txBox="1"/>
            <p:nvPr/>
          </p:nvSpPr>
          <p:spPr bwMode="auto">
            <a:xfrm flipH="0" flipV="0">
              <a:off x="106911" y="159942"/>
              <a:ext cx="1373728" cy="457560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697E92"/>
                  </a:solidFill>
                  <a:latin typeface="Arimo"/>
                  <a:ea typeface="Arimo"/>
                  <a:cs typeface="Arimo"/>
                </a:rPr>
                <a:t>2023</a:t>
              </a:r>
              <a:r>
                <a:rPr lang="en-US" sz="2000" b="1">
                  <a:solidFill>
                    <a:srgbClr val="697E92"/>
                  </a:solidFill>
                  <a:latin typeface="Arimo"/>
                  <a:ea typeface="Arimo"/>
                  <a:cs typeface="Arimo"/>
                </a:rPr>
                <a:t> </a:t>
              </a:r>
              <a:r>
                <a:rPr lang="en-US" sz="2000" b="1" i="0" u="none" strike="noStrike" cap="none" spc="0">
                  <a:solidFill>
                    <a:srgbClr val="697E92"/>
                  </a:solidFill>
                  <a:latin typeface="Arimo"/>
                  <a:ea typeface="Arimo"/>
                  <a:cs typeface="Arimo"/>
                </a:rPr>
                <a:t>г.</a:t>
              </a:r>
              <a:endParaRPr lang="zh-CN" sz="2400">
                <a:solidFill>
                  <a:srgbClr val="697E92"/>
                </a:solidFill>
                <a:latin typeface="Century Gothic"/>
              </a:endParaRPr>
            </a:p>
          </p:txBody>
        </p:sp>
      </p:grpSp>
      <p:grpSp>
        <p:nvGrpSpPr>
          <p:cNvPr id="59585332" name="组合 8"/>
          <p:cNvGrpSpPr/>
          <p:nvPr/>
        </p:nvGrpSpPr>
        <p:grpSpPr bwMode="auto">
          <a:xfrm flipH="0" flipV="0">
            <a:off x="5451440" y="4643336"/>
            <a:ext cx="1603605" cy="838613"/>
            <a:chOff x="0" y="0"/>
            <a:chExt cx="1603605" cy="838613"/>
          </a:xfrm>
        </p:grpSpPr>
        <p:grpSp>
          <p:nvGrpSpPr>
            <p:cNvPr id="746778982" name="组合 6"/>
            <p:cNvGrpSpPr/>
            <p:nvPr/>
          </p:nvGrpSpPr>
          <p:grpSpPr bwMode="auto">
            <a:xfrm flipH="0" flipV="0">
              <a:off x="0" y="0"/>
              <a:ext cx="1603605" cy="838613"/>
              <a:chOff x="0" y="0"/>
              <a:chExt cx="1603605" cy="838613"/>
            </a:xfrm>
          </p:grpSpPr>
          <p:sp>
            <p:nvSpPr>
              <p:cNvPr id="2110155179" name="椭圆 3"/>
              <p:cNvSpPr/>
              <p:nvPr/>
            </p:nvSpPr>
            <p:spPr bwMode="auto">
              <a:xfrm>
                <a:off x="121230" y="63394"/>
                <a:ext cx="1361133" cy="7118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sz="3200"/>
              </a:p>
            </p:txBody>
          </p:sp>
          <p:sp>
            <p:nvSpPr>
              <p:cNvPr id="723232105" name="椭圆 151"/>
              <p:cNvSpPr/>
              <p:nvPr/>
            </p:nvSpPr>
            <p:spPr bwMode="auto">
              <a:xfrm>
                <a:off x="0" y="0"/>
                <a:ext cx="1603606" cy="838614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sz="3200"/>
              </a:p>
            </p:txBody>
          </p:sp>
        </p:grpSp>
        <p:sp>
          <p:nvSpPr>
            <p:cNvPr id="144733380" name="TextBox 32"/>
            <p:cNvSpPr txBox="1"/>
            <p:nvPr/>
          </p:nvSpPr>
          <p:spPr bwMode="auto">
            <a:xfrm flipH="0" flipV="0">
              <a:off x="72215" y="159942"/>
              <a:ext cx="1407552" cy="457560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697E92"/>
                  </a:solidFill>
                  <a:latin typeface="Arimo"/>
                  <a:ea typeface="Arimo"/>
                  <a:cs typeface="Arimo"/>
                </a:rPr>
                <a:t>2024</a:t>
              </a:r>
              <a:r>
                <a:rPr lang="en-US" sz="2000" b="1">
                  <a:solidFill>
                    <a:srgbClr val="697E92"/>
                  </a:solidFill>
                  <a:latin typeface="Arimo"/>
                  <a:ea typeface="Arimo"/>
                  <a:cs typeface="Arimo"/>
                </a:rPr>
                <a:t> </a:t>
              </a:r>
              <a:r>
                <a:rPr lang="en-US" sz="2000" b="1" i="0" u="none" strike="noStrike" cap="none" spc="0">
                  <a:solidFill>
                    <a:srgbClr val="697E92"/>
                  </a:solidFill>
                  <a:latin typeface="Arimo"/>
                  <a:ea typeface="Arimo"/>
                  <a:cs typeface="Arimo"/>
                </a:rPr>
                <a:t>г.</a:t>
              </a:r>
              <a:endParaRPr sz="2400" b="1">
                <a:solidFill>
                  <a:srgbClr val="697E92"/>
                </a:solidFill>
                <a:latin typeface="Quicksand Light"/>
                <a:cs typeface="Quicksand Light"/>
              </a:endParaRPr>
            </a:p>
          </p:txBody>
        </p:sp>
      </p:grpSp>
      <p:sp>
        <p:nvSpPr>
          <p:cNvPr id="299204228" name=""/>
          <p:cNvSpPr txBox="1"/>
          <p:nvPr/>
        </p:nvSpPr>
        <p:spPr bwMode="auto">
          <a:xfrm flipH="0" flipV="0">
            <a:off x="7247426" y="1991180"/>
            <a:ext cx="2747239" cy="5087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lnSpc>
                <a:spcPct val="113999"/>
              </a:lnSpc>
              <a:defRPr/>
            </a:pP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223</a:t>
            </a: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-</a:t>
            </a: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ФЗ</a:t>
            </a:r>
            <a:endParaRPr sz="2400" b="1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mo"/>
              <a:cs typeface="Arimo"/>
            </a:endParaRPr>
          </a:p>
        </p:txBody>
      </p:sp>
      <p:grpSp>
        <p:nvGrpSpPr>
          <p:cNvPr id="1416719577" name="组合 1"/>
          <p:cNvGrpSpPr/>
          <p:nvPr/>
        </p:nvGrpSpPr>
        <p:grpSpPr bwMode="auto">
          <a:xfrm flipH="0" flipV="0">
            <a:off x="838483" y="2562463"/>
            <a:ext cx="4348102" cy="2844374"/>
            <a:chOff x="0" y="0"/>
            <a:chExt cx="4348102" cy="2844374"/>
          </a:xfrm>
        </p:grpSpPr>
        <p:sp>
          <p:nvSpPr>
            <p:cNvPr id="1749383944" name="矩形 132"/>
            <p:cNvSpPr/>
            <p:nvPr/>
          </p:nvSpPr>
          <p:spPr bwMode="auto">
            <a:xfrm flipH="0" flipV="0">
              <a:off x="0" y="0"/>
              <a:ext cx="4348102" cy="7268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zh-CN" sz="2000" b="1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11 025</a:t>
              </a:r>
              <a:r>
                <a:rPr lang="zh-CN" sz="1800" b="1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</a:t>
              </a:r>
              <a:r>
                <a:rPr lang="zh-CN" sz="1400" b="1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ед.</a:t>
              </a:r>
              <a:endParaRPr lang="zh-CN" sz="1800" b="1">
                <a:solidFill>
                  <a:schemeClr val="bg1"/>
                </a:solidFill>
                <a:latin typeface="Arimo"/>
                <a:ea typeface="Arimo"/>
                <a:cs typeface="Arimo"/>
              </a:endParaRPr>
            </a:p>
            <a:p>
              <a:pPr algn="r">
                <a:defRPr/>
              </a:pPr>
              <a:r>
                <a:rPr lang="zh-CN" sz="1400" b="1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на сумму </a:t>
              </a:r>
              <a:r>
                <a:rPr lang="zh-CN" sz="1800" b="1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2,5</a:t>
              </a:r>
              <a:r>
                <a:rPr lang="zh-CN" sz="1400" b="1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млрд руб.</a:t>
              </a:r>
              <a:r>
                <a:rPr lang="zh-CN" sz="2600" b="1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</a:t>
              </a:r>
              <a:endParaRPr sz="3200">
                <a:solidFill>
                  <a:schemeClr val="bg1"/>
                </a:solidFill>
              </a:endParaRPr>
            </a:p>
          </p:txBody>
        </p:sp>
        <p:sp>
          <p:nvSpPr>
            <p:cNvPr id="479966180" name="矩形 133"/>
            <p:cNvSpPr/>
            <p:nvPr/>
          </p:nvSpPr>
          <p:spPr bwMode="auto">
            <a:xfrm flipH="0" flipV="0">
              <a:off x="867039" y="1038699"/>
              <a:ext cx="3481062" cy="726852"/>
            </a:xfrm>
            <a:prstGeom prst="rect">
              <a:avLst/>
            </a:prstGeom>
            <a:solidFill>
              <a:srgbClr val="394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zh-CN" sz="2000" b="1">
                  <a:latin typeface="Arimo"/>
                  <a:ea typeface="Arimo"/>
                  <a:cs typeface="Arimo"/>
                </a:rPr>
                <a:t>9850</a:t>
              </a:r>
              <a:r>
                <a:rPr lang="zh-CN" sz="1800" b="1">
                  <a:latin typeface="Arimo"/>
                  <a:ea typeface="Arimo"/>
                  <a:cs typeface="Arimo"/>
                </a:rPr>
                <a:t> </a:t>
              </a:r>
              <a:r>
                <a:rPr lang="zh-CN" sz="1400" b="1">
                  <a:latin typeface="Arimo"/>
                  <a:ea typeface="Arimo"/>
                  <a:cs typeface="Arimo"/>
                </a:rPr>
                <a:t>ед.</a:t>
              </a:r>
              <a:endParaRPr lang="zh-CN" sz="2600" b="1">
                <a:latin typeface="Arimo"/>
                <a:ea typeface="Arimo"/>
                <a:cs typeface="Arimo"/>
              </a:endParaRPr>
            </a:p>
            <a:p>
              <a:pPr algn="r">
                <a:defRPr/>
              </a:pP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на сумму </a:t>
              </a:r>
              <a:r>
                <a:rPr lang="zh-CN" sz="18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2,3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млрд руб.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</a:t>
              </a:r>
              <a:endParaRPr sz="2600" b="1">
                <a:latin typeface="Quicksand Light"/>
                <a:cs typeface="Quicksand Light"/>
              </a:endParaRPr>
            </a:p>
          </p:txBody>
        </p:sp>
        <p:sp>
          <p:nvSpPr>
            <p:cNvPr id="795815043" name="矩形 134"/>
            <p:cNvSpPr/>
            <p:nvPr/>
          </p:nvSpPr>
          <p:spPr bwMode="auto">
            <a:xfrm flipH="0" flipV="0">
              <a:off x="725892" y="2118833"/>
              <a:ext cx="3622209" cy="725541"/>
            </a:xfrm>
            <a:prstGeom prst="rect">
              <a:avLst/>
            </a:prstGeom>
            <a:solidFill>
              <a:srgbClr val="697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zh-CN" sz="2000" b="1">
                  <a:latin typeface="Arimo"/>
                  <a:ea typeface="Arimo"/>
                  <a:cs typeface="Arimo"/>
                </a:rPr>
                <a:t>9891</a:t>
              </a:r>
              <a:r>
                <a:rPr lang="zh-CN" sz="1800" b="1">
                  <a:latin typeface="Arimo"/>
                  <a:ea typeface="Arimo"/>
                  <a:cs typeface="Arimo"/>
                </a:rPr>
                <a:t> 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ед.</a:t>
              </a:r>
              <a:endParaRPr sz="2600" b="1">
                <a:solidFill>
                  <a:schemeClr val="bg1"/>
                </a:solidFill>
                <a:latin typeface="Arimo"/>
                <a:ea typeface="Arimo"/>
                <a:cs typeface="Arimo"/>
              </a:endParaRPr>
            </a:p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на сумму </a:t>
              </a:r>
              <a:r>
                <a:rPr lang="zh-CN" sz="18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3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млрд руб.</a:t>
              </a:r>
              <a:r>
                <a:rPr lang="zh-CN" sz="1400" b="1" i="0" u="none" strike="noStrike" cap="none" spc="0">
                  <a:solidFill>
                    <a:schemeClr val="bg1"/>
                  </a:solidFill>
                  <a:latin typeface="Arimo"/>
                  <a:ea typeface="Arimo"/>
                  <a:cs typeface="Arimo"/>
                </a:rPr>
                <a:t> </a:t>
              </a:r>
              <a:endParaRPr sz="1400"/>
            </a:p>
          </p:txBody>
        </p:sp>
      </p:grpSp>
      <p:sp>
        <p:nvSpPr>
          <p:cNvPr id="1127799289" name="矩形 107"/>
          <p:cNvSpPr/>
          <p:nvPr/>
        </p:nvSpPr>
        <p:spPr bwMode="auto">
          <a:xfrm rot="0" flipH="0" flipV="0">
            <a:off x="20020" y="686097"/>
            <a:ext cx="12208225" cy="701399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none">
                <a:solidFill>
                  <a:schemeClr val="accent1">
                    <a:lumMod val="50000"/>
                  </a:schemeClr>
                </a:solidFill>
                <a:latin typeface="Arimo"/>
                <a:ea typeface="Arimo"/>
                <a:cs typeface="Arimo"/>
              </a:rPr>
              <a:t>ПОКАЗАТЕЛИ </a:t>
            </a:r>
            <a:r>
              <a:rPr lang="en-US" sz="2000" b="1" u="none">
                <a:solidFill>
                  <a:schemeClr val="accent1">
                    <a:lumMod val="50000"/>
                  </a:schemeClr>
                </a:solidFill>
                <a:latin typeface="Arimo"/>
                <a:ea typeface="Arimo"/>
                <a:cs typeface="Arimo"/>
              </a:rPr>
              <a:t>ЗАКУПОК МАЛОГО ОБЪЁМА </a:t>
            </a:r>
            <a:endParaRPr lang="en-US" sz="2000" b="1" u="none">
              <a:solidFill>
                <a:schemeClr val="accent1">
                  <a:lumMod val="50000"/>
                </a:schemeClr>
              </a:solidFill>
              <a:latin typeface="Arimo"/>
              <a:ea typeface="Arimo"/>
              <a:cs typeface="Arimo"/>
            </a:endParaRPr>
          </a:p>
          <a:p>
            <a:pPr algn="ctr">
              <a:defRPr/>
            </a:pPr>
            <a:r>
              <a:rPr lang="en-US" sz="2000" b="1" u="none">
                <a:solidFill>
                  <a:schemeClr val="accent1">
                    <a:lumMod val="50000"/>
                  </a:schemeClr>
                </a:solidFill>
                <a:latin typeface="Arimo"/>
                <a:ea typeface="Arimo"/>
                <a:cs typeface="Arimo"/>
              </a:rPr>
              <a:t>ПО ЧУВАШСКОЙ РЕСПУБЛИКЕ ЗА </a:t>
            </a:r>
            <a:r>
              <a:rPr lang="en-US" sz="2000" b="1" u="none">
                <a:solidFill>
                  <a:schemeClr val="accent1">
                    <a:lumMod val="50000"/>
                  </a:schemeClr>
                </a:solidFill>
                <a:latin typeface="Arimo"/>
                <a:ea typeface="Arimo"/>
                <a:cs typeface="Arimo"/>
              </a:rPr>
              <a:t>2022 </a:t>
            </a:r>
            <a:r>
              <a:rPr lang="en-US" sz="2000" b="1" i="0" u="none" strike="noStrike" cap="none" spc="0">
                <a:solidFill>
                  <a:schemeClr val="accent1">
                    <a:lumMod val="50000"/>
                  </a:schemeClr>
                </a:solidFill>
                <a:latin typeface="Arimo"/>
                <a:ea typeface="Arimo"/>
                <a:cs typeface="Arimo"/>
              </a:rPr>
              <a:t>–</a:t>
            </a:r>
            <a:r>
              <a:rPr lang="en-US" sz="2000" b="1" u="none">
                <a:solidFill>
                  <a:schemeClr val="accent1">
                    <a:lumMod val="50000"/>
                  </a:schemeClr>
                </a:solidFill>
                <a:latin typeface="Arimo"/>
                <a:ea typeface="Arimo"/>
                <a:cs typeface="Arimo"/>
              </a:rPr>
              <a:t> 2024</a:t>
            </a:r>
            <a:r>
              <a:rPr lang="en-US" sz="2000" b="1" u="none">
                <a:solidFill>
                  <a:schemeClr val="accent1">
                    <a:lumMod val="50000"/>
                  </a:schemeClr>
                </a:solidFill>
                <a:latin typeface="Arimo"/>
                <a:ea typeface="Arimo"/>
                <a:cs typeface="Arimo"/>
              </a:rPr>
              <a:t> гг.</a:t>
            </a:r>
            <a:endParaRPr sz="2000" b="1" i="0" u="none" strike="noStrike" cap="none" spc="0">
              <a:solidFill>
                <a:schemeClr val="accent1">
                  <a:lumMod val="50000"/>
                </a:schemeClr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116895891" name=""/>
          <p:cNvSpPr txBox="1"/>
          <p:nvPr/>
        </p:nvSpPr>
        <p:spPr bwMode="auto">
          <a:xfrm flipH="0" flipV="0">
            <a:off x="1808470" y="1991720"/>
            <a:ext cx="3376285" cy="5087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r">
              <a:lnSpc>
                <a:spcPct val="113999"/>
              </a:lnSpc>
              <a:defRPr/>
            </a:pP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44</a:t>
            </a: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-</a:t>
            </a: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en-US" sz="24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mo"/>
                <a:ea typeface="Arimo"/>
                <a:cs typeface="Arimo"/>
              </a:rPr>
              <a:t>ФЗ</a:t>
            </a:r>
            <a:endParaRPr sz="2400" b="1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mo"/>
              <a:cs typeface="Arim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54401168" name=""/>
          <p:cNvGraphicFramePr>
            <a:graphicFrameLocks xmlns:a="http://schemas.openxmlformats.org/drawingml/2006/main"/>
          </p:cNvGraphicFramePr>
          <p:nvPr/>
        </p:nvGraphicFramePr>
        <p:xfrm>
          <a:off x="1034183" y="2400086"/>
          <a:ext cx="3484320" cy="231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7974404" name="Group 7"/>
          <p:cNvGrpSpPr/>
          <p:nvPr/>
        </p:nvGrpSpPr>
        <p:grpSpPr bwMode="auto">
          <a:xfrm flipH="0" flipV="0">
            <a:off x="3491877" y="2797160"/>
            <a:ext cx="1676427" cy="1097640"/>
            <a:chOff x="0" y="0"/>
            <a:chExt cx="1676427" cy="1097640"/>
          </a:xfrm>
        </p:grpSpPr>
        <p:cxnSp>
          <p:nvCxnSpPr>
            <p:cNvPr id="542298510" name="Straight Arrow Connector 8"/>
            <p:cNvCxnSpPr>
              <a:cxnSpLocks/>
            </p:cNvCxnSpPr>
            <p:nvPr/>
          </p:nvCxnSpPr>
          <p:spPr bwMode="auto">
            <a:xfrm>
              <a:off x="0" y="581206"/>
              <a:ext cx="1205825" cy="897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2679263" name="Rectangle 10"/>
            <p:cNvSpPr/>
            <p:nvPr/>
          </p:nvSpPr>
          <p:spPr bwMode="auto">
            <a:xfrm rot="10799989" flipH="0" flipV="1">
              <a:off x="376825" y="0"/>
              <a:ext cx="1299601" cy="10976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i="0" u="none" strike="noStrike" cap="none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10</a:t>
              </a:r>
              <a:r>
                <a:rPr 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 %</a:t>
              </a:r>
              <a:r>
                <a:rPr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 </a:t>
              </a:r>
              <a:endPara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Arimo"/>
                <a:cs typeface="Arimo"/>
              </a:endParaRPr>
            </a:p>
            <a:p>
              <a:pPr algn="ctr">
                <a:defRPr/>
              </a:pPr>
              <a:endParaRPr sz="1400">
                <a:latin typeface="Arimo"/>
                <a:cs typeface="Arimo"/>
              </a:endParaRPr>
            </a:p>
            <a:p>
              <a:pPr algn="ctr">
                <a:defRPr/>
              </a:pPr>
              <a:r>
                <a:rPr lang="en-US" sz="1200" b="1" i="0" u="none" strike="noStrike" cap="none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ПРОДУКТЫ  ПИТАНИЯ</a:t>
              </a:r>
              <a:r>
                <a:rPr lang="en-US" sz="2600" b="1" i="0" u="none" strike="noStrike" cap="none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 </a:t>
              </a:r>
              <a:endParaRPr lang="en-US" sz="2600" b="1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Arimo"/>
                <a:cs typeface="Arimo"/>
              </a:endParaRPr>
            </a:p>
          </p:txBody>
        </p:sp>
      </p:grpSp>
      <p:grpSp>
        <p:nvGrpSpPr>
          <p:cNvPr id="1761718137" name="Group 12"/>
          <p:cNvGrpSpPr/>
          <p:nvPr/>
        </p:nvGrpSpPr>
        <p:grpSpPr bwMode="auto">
          <a:xfrm flipH="0" flipV="0">
            <a:off x="1743917" y="4394800"/>
            <a:ext cx="1952188" cy="1818603"/>
            <a:chOff x="0" y="0"/>
            <a:chExt cx="1952188" cy="1818603"/>
          </a:xfrm>
        </p:grpSpPr>
        <p:cxnSp>
          <p:nvCxnSpPr>
            <p:cNvPr id="1887821623" name="Straight Arrow Connector 13"/>
            <p:cNvCxnSpPr>
              <a:cxnSpLocks/>
            </p:cNvCxnSpPr>
            <p:nvPr/>
          </p:nvCxnSpPr>
          <p:spPr bwMode="auto">
            <a:xfrm rot="5399976" flipH="0" flipV="0">
              <a:off x="574089" y="315186"/>
              <a:ext cx="676094" cy="4572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2786517" name="Rectangle 15"/>
            <p:cNvSpPr/>
            <p:nvPr/>
          </p:nvSpPr>
          <p:spPr bwMode="auto">
            <a:xfrm rot="0" flipH="0" flipV="0">
              <a:off x="0" y="751442"/>
              <a:ext cx="1952188" cy="10671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8</a:t>
              </a:r>
              <a:r>
                <a:rPr 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 %</a:t>
              </a:r>
              <a:endPara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Arimo"/>
                <a:cs typeface="Arimo"/>
              </a:endParaRPr>
            </a:p>
            <a:p>
              <a:pPr algn="ctr">
                <a:defRPr/>
              </a:pPr>
              <a:r>
                <a:rPr lang="en-US" sz="1200" b="1" i="0" u="none" strike="noStrike" cap="none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МЕДИКАМЕНТЫ </a:t>
              </a:r>
              <a:endPara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Arimo"/>
                <a:cs typeface="Arimo"/>
              </a:endParaRPr>
            </a:p>
            <a:p>
              <a:pPr algn="ctr">
                <a:defRPr/>
              </a:pPr>
              <a:r>
                <a:rPr lang="en-US" sz="1200" b="1" i="0" u="none" strike="noStrike" cap="none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И </a:t>
              </a:r>
              <a:endPara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Arimo"/>
                <a:cs typeface="Arimo"/>
              </a:endParaRPr>
            </a:p>
            <a:p>
              <a:pPr algn="ctr">
                <a:defRPr/>
              </a:pPr>
              <a:r>
                <a:rPr lang="en-US" sz="1200" b="1" i="0" u="none" strike="noStrike" cap="none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ЛЕКАРСТВ</a:t>
              </a:r>
              <a:r>
                <a:rPr lang="en-US" sz="1200" b="1" i="0" u="none" strike="noStrike" cap="none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А</a:t>
              </a:r>
              <a:endParaRPr sz="1200" b="1">
                <a:latin typeface="Arimo"/>
                <a:cs typeface="Arimo"/>
              </a:endParaRPr>
            </a:p>
          </p:txBody>
        </p:sp>
      </p:grpSp>
      <p:grpSp>
        <p:nvGrpSpPr>
          <p:cNvPr id="1130852454" name="Group 17"/>
          <p:cNvGrpSpPr/>
          <p:nvPr/>
        </p:nvGrpSpPr>
        <p:grpSpPr bwMode="auto">
          <a:xfrm flipH="0" flipV="0">
            <a:off x="126113" y="2652015"/>
            <a:ext cx="1995631" cy="1097640"/>
            <a:chOff x="0" y="0"/>
            <a:chExt cx="1995631" cy="1097640"/>
          </a:xfrm>
        </p:grpSpPr>
        <p:cxnSp>
          <p:nvCxnSpPr>
            <p:cNvPr id="1175958005" name="Straight Arrow Connector 18"/>
            <p:cNvCxnSpPr>
              <a:cxnSpLocks/>
            </p:cNvCxnSpPr>
            <p:nvPr/>
          </p:nvCxnSpPr>
          <p:spPr bwMode="auto">
            <a:xfrm rot="10799989">
              <a:off x="965289" y="559617"/>
              <a:ext cx="1030342" cy="1342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3344781" name="Rectangle 20"/>
            <p:cNvSpPr/>
            <p:nvPr/>
          </p:nvSpPr>
          <p:spPr bwMode="auto">
            <a:xfrm rot="0" flipH="0" flipV="0">
              <a:off x="0" y="0"/>
              <a:ext cx="1711185" cy="10976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7</a:t>
              </a:r>
              <a:r>
                <a:rPr 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 </a:t>
              </a:r>
              <a:r>
                <a:rPr 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%</a:t>
              </a:r>
              <a:endParaRPr lang="en-US" sz="2200" b="1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Arimo"/>
                <a:cs typeface="Arimo"/>
              </a:endParaRPr>
            </a:p>
            <a:p>
              <a:pPr algn="ctr">
                <a:defRPr/>
              </a:pPr>
              <a:endPara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Arimo"/>
                <a:cs typeface="Arimo"/>
              </a:endParaRPr>
            </a:p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СТРОИТЕЛЬСТВО </a:t>
              </a:r>
              <a:endPara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Arimo"/>
                <a:cs typeface="Arimo"/>
              </a:endParaRPr>
            </a:p>
            <a:p>
              <a:pPr algn="ctr">
                <a:defRPr/>
              </a:pPr>
              <a:r>
                <a:rPr 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И РЕМОНТ</a:t>
              </a:r>
              <a:endPara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Arimo"/>
                <a:cs typeface="Arimo"/>
              </a:endParaRPr>
            </a:p>
          </p:txBody>
        </p:sp>
      </p:grpSp>
      <p:cxnSp>
        <p:nvCxnSpPr>
          <p:cNvPr id="923324028" name="Straight Connector 22"/>
          <p:cNvCxnSpPr>
            <a:cxnSpLocks/>
          </p:cNvCxnSpPr>
          <p:nvPr/>
        </p:nvCxnSpPr>
        <p:spPr bwMode="auto">
          <a:xfrm flipH="0" flipV="0">
            <a:off x="527580" y="2347810"/>
            <a:ext cx="472485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246112" name="Rectangle 6"/>
          <p:cNvSpPr/>
          <p:nvPr/>
        </p:nvSpPr>
        <p:spPr bwMode="auto">
          <a:xfrm rot="0" flipH="0" flipV="0">
            <a:off x="423668" y="1472964"/>
            <a:ext cx="5014588" cy="823320"/>
          </a:xfrm>
          <a:prstGeom prst="rect">
            <a:avLst/>
          </a:prstGeom>
          <a:grp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ТОП</a:t>
            </a:r>
            <a:r>
              <a:rPr lang="en-US" sz="2600" b="1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-</a:t>
            </a:r>
            <a:r>
              <a:rPr lang="en-US" sz="2600" b="1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3</a:t>
            </a: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ЗАКУПАЕМЫХ ВИДОВ </a:t>
            </a:r>
            <a:endParaRPr lang="en-US" sz="2000" b="1">
              <a:solidFill>
                <a:schemeClr val="bg2">
                  <a:lumMod val="25000"/>
                </a:schemeClr>
              </a:solidFill>
              <a:latin typeface="Arimo"/>
              <a:ea typeface="Arimo"/>
              <a:cs typeface="Arimo"/>
            </a:endParaRPr>
          </a:p>
          <a:p>
            <a:pPr>
              <a:defRPr/>
            </a:pP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ПРОДУКЦИИ </a:t>
            </a: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ЗА </a:t>
            </a:r>
            <a:r>
              <a:rPr lang="en-US" sz="2200" b="1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2024 </a:t>
            </a: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Г.</a:t>
            </a:r>
            <a:endParaRPr sz="2000" b="1">
              <a:solidFill>
                <a:schemeClr val="bg2">
                  <a:lumMod val="25000"/>
                </a:schemeClr>
              </a:solidFill>
              <a:latin typeface="Arimo"/>
              <a:ea typeface="Arimo"/>
              <a:cs typeface="Arimo"/>
            </a:endParaRPr>
          </a:p>
        </p:txBody>
      </p:sp>
      <p:grpSp>
        <p:nvGrpSpPr>
          <p:cNvPr id="1305463506" name="组合 63"/>
          <p:cNvGrpSpPr/>
          <p:nvPr/>
        </p:nvGrpSpPr>
        <p:grpSpPr bwMode="auto">
          <a:xfrm flipH="0" flipV="0">
            <a:off x="6462308" y="2828168"/>
            <a:ext cx="2410326" cy="512928"/>
            <a:chOff x="0" y="0"/>
            <a:chExt cx="2410326" cy="512928"/>
          </a:xfrm>
        </p:grpSpPr>
        <p:pic>
          <p:nvPicPr>
            <p:cNvPr id="1970803801" name="图片 64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 rot="16199969">
              <a:off x="2107930" y="131927"/>
              <a:ext cx="427044" cy="177743"/>
            </a:xfrm>
            <a:prstGeom prst="rect">
              <a:avLst/>
            </a:prstGeom>
          </p:spPr>
        </p:pic>
        <p:pic>
          <p:nvPicPr>
            <p:cNvPr id="219175740" name="图片 65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>
              <a:off x="190562" y="423203"/>
              <a:ext cx="1871000" cy="89723"/>
            </a:xfrm>
            <a:prstGeom prst="rect">
              <a:avLst/>
            </a:prstGeom>
          </p:spPr>
        </p:pic>
        <p:sp>
          <p:nvSpPr>
            <p:cNvPr id="808138357" name="圆角矩形 66"/>
            <p:cNvSpPr/>
            <p:nvPr/>
          </p:nvSpPr>
          <p:spPr bwMode="auto">
            <a:xfrm flipH="0" flipV="0">
              <a:off x="0" y="0"/>
              <a:ext cx="2252129" cy="427044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200" b="1" i="0" u="none" strike="noStrike" cap="none" spc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ГОТОВЫЕ ИЗДЕЛИЯ</a:t>
              </a:r>
              <a:endParaRPr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cs typeface="Arimo"/>
              </a:endParaRPr>
            </a:p>
          </p:txBody>
        </p:sp>
      </p:grpSp>
      <p:grpSp>
        <p:nvGrpSpPr>
          <p:cNvPr id="222609221" name="组合 69"/>
          <p:cNvGrpSpPr/>
          <p:nvPr/>
        </p:nvGrpSpPr>
        <p:grpSpPr bwMode="auto">
          <a:xfrm flipH="0" flipV="0">
            <a:off x="6482976" y="3458322"/>
            <a:ext cx="2365663" cy="515953"/>
            <a:chOff x="0" y="0"/>
            <a:chExt cx="2365663" cy="515953"/>
          </a:xfrm>
        </p:grpSpPr>
        <p:pic>
          <p:nvPicPr>
            <p:cNvPr id="430756388" name="图片 70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 rot="16199969">
              <a:off x="2070697" y="144787"/>
              <a:ext cx="427044" cy="162888"/>
            </a:xfrm>
            <a:prstGeom prst="rect">
              <a:avLst/>
            </a:prstGeom>
          </p:spPr>
        </p:pic>
        <p:pic>
          <p:nvPicPr>
            <p:cNvPr id="307566822" name="图片 71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>
              <a:off x="331428" y="426231"/>
              <a:ext cx="1714622" cy="89723"/>
            </a:xfrm>
            <a:prstGeom prst="rect">
              <a:avLst/>
            </a:prstGeom>
          </p:spPr>
        </p:pic>
        <p:sp>
          <p:nvSpPr>
            <p:cNvPr id="882262478" name="圆角矩形 72"/>
            <p:cNvSpPr/>
            <p:nvPr/>
          </p:nvSpPr>
          <p:spPr bwMode="auto">
            <a:xfrm flipH="0" flipV="0">
              <a:off x="0" y="0"/>
              <a:ext cx="2230552" cy="427043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2" rIns="68589" bIns="34292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200" b="1" i="0" u="none" strike="noStrike" cap="none" spc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ОПТОВАЯ ТОРГОВЛЯ</a:t>
              </a:r>
              <a:endParaRPr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cs typeface="Arimo"/>
              </a:endParaRPr>
            </a:p>
          </p:txBody>
        </p:sp>
      </p:grpSp>
      <p:grpSp>
        <p:nvGrpSpPr>
          <p:cNvPr id="190771195" name="组合 75"/>
          <p:cNvGrpSpPr/>
          <p:nvPr/>
        </p:nvGrpSpPr>
        <p:grpSpPr bwMode="auto">
          <a:xfrm flipH="0" flipV="0">
            <a:off x="6482977" y="4164546"/>
            <a:ext cx="2365664" cy="512879"/>
            <a:chOff x="0" y="0"/>
            <a:chExt cx="2365664" cy="512879"/>
          </a:xfrm>
        </p:grpSpPr>
        <p:pic>
          <p:nvPicPr>
            <p:cNvPr id="975281168" name="图片 76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 rot="16199969">
              <a:off x="2068731" y="137388"/>
              <a:ext cx="427044" cy="166821"/>
            </a:xfrm>
            <a:prstGeom prst="rect">
              <a:avLst/>
            </a:prstGeom>
          </p:spPr>
        </p:pic>
        <p:pic>
          <p:nvPicPr>
            <p:cNvPr id="1817995759" name="图片 77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>
              <a:off x="282306" y="423154"/>
              <a:ext cx="1756026" cy="89723"/>
            </a:xfrm>
            <a:prstGeom prst="rect">
              <a:avLst/>
            </a:prstGeom>
          </p:spPr>
        </p:pic>
        <p:sp>
          <p:nvSpPr>
            <p:cNvPr id="1172262390" name="圆角矩形 78"/>
            <p:cNvSpPr/>
            <p:nvPr/>
          </p:nvSpPr>
          <p:spPr bwMode="auto">
            <a:xfrm flipH="0" flipV="0">
              <a:off x="0" y="0"/>
              <a:ext cx="2217188" cy="427044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3" rIns="68589" bIns="34293" rtlCol="0" anchor="ctr"/>
            <a:lstStyle/>
            <a:p>
              <a:pPr marL="0" marR="0" lvl="0" indent="0" algn="l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200" b="1" i="0" u="none" strike="noStrike" cap="none" spc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  РОЗНИЧНАЯ ТОРГОВЛЯ</a:t>
              </a:r>
              <a:endParaRPr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cs typeface="Arimo"/>
              </a:endParaRPr>
            </a:p>
          </p:txBody>
        </p:sp>
      </p:grpSp>
      <p:grpSp>
        <p:nvGrpSpPr>
          <p:cNvPr id="541019252" name="组合 81"/>
          <p:cNvGrpSpPr/>
          <p:nvPr/>
        </p:nvGrpSpPr>
        <p:grpSpPr bwMode="auto">
          <a:xfrm flipH="0" flipV="0">
            <a:off x="6482977" y="4878441"/>
            <a:ext cx="2363103" cy="517030"/>
            <a:chOff x="0" y="0"/>
            <a:chExt cx="2363103" cy="517030"/>
          </a:xfrm>
        </p:grpSpPr>
        <p:grpSp>
          <p:nvGrpSpPr>
            <p:cNvPr id="1021021892" name="组合 82"/>
            <p:cNvGrpSpPr/>
            <p:nvPr/>
          </p:nvGrpSpPr>
          <p:grpSpPr bwMode="auto">
            <a:xfrm flipH="0" flipV="0">
              <a:off x="0" y="0"/>
              <a:ext cx="2363103" cy="434320"/>
              <a:chOff x="0" y="0"/>
              <a:chExt cx="2363103" cy="434320"/>
            </a:xfrm>
          </p:grpSpPr>
          <p:pic>
            <p:nvPicPr>
              <p:cNvPr id="372211759" name="图片 84"/>
              <p:cNvPicPr>
                <a:picLocks noChangeAspect="1"/>
              </p:cNvPicPr>
              <p:nvPr/>
            </p:nvPicPr>
            <p:blipFill>
              <a:blip r:embed="rId4"/>
              <a:srcRect l="0" t="76775" r="0" b="0"/>
              <a:stretch/>
            </p:blipFill>
            <p:spPr bwMode="auto">
              <a:xfrm rot="16199969">
                <a:off x="2068137" y="139354"/>
                <a:ext cx="427044" cy="162887"/>
              </a:xfrm>
              <a:prstGeom prst="rect">
                <a:avLst/>
              </a:prstGeom>
            </p:spPr>
          </p:pic>
          <p:sp>
            <p:nvSpPr>
              <p:cNvPr id="1018750407" name="圆角矩形 85"/>
              <p:cNvSpPr/>
              <p:nvPr/>
            </p:nvSpPr>
            <p:spPr bwMode="auto">
              <a:xfrm flipH="0" flipV="0">
                <a:off x="0" y="0"/>
                <a:ext cx="2218129" cy="427044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txBody>
              <a:bodyPr lIns="68589" tIns="34293" rIns="68589" bIns="34293" rtlCol="0" anchor="ctr"/>
              <a:lstStyle/>
              <a:p>
                <a:pPr marL="0" marR="0" lvl="0" indent="0" algn="ctr"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mo"/>
                    <a:ea typeface="Arimo"/>
                    <a:cs typeface="Arimo"/>
                  </a:rPr>
                  <a:t>КОМПЬЮТЕРНОЕ </a:t>
                </a:r>
                <a:endParaRPr sz="1200" b="1" i="0" u="none" strike="noStrike" cap="none" spc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endParaRPr>
              </a:p>
              <a:p>
                <a:pPr marL="0" marR="0" lvl="0" indent="0" algn="ctr"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mo"/>
                    <a:ea typeface="Arimo"/>
                    <a:cs typeface="Arimo"/>
                  </a:rPr>
                  <a:t>ОБОРУДОВАНИЕ</a:t>
                </a:r>
                <a:endParaRPr sz="1200" b="1" i="0" u="none" strike="noStrike" cap="none" spc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mo"/>
                  <a:cs typeface="Arimo"/>
                </a:endParaRPr>
              </a:p>
            </p:txBody>
          </p:sp>
        </p:grpSp>
        <p:pic>
          <p:nvPicPr>
            <p:cNvPr id="84298535" name="图片 83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>
              <a:off x="328869" y="427306"/>
              <a:ext cx="1714622" cy="89723"/>
            </a:xfrm>
            <a:prstGeom prst="rect">
              <a:avLst/>
            </a:prstGeom>
          </p:spPr>
        </p:pic>
      </p:grpSp>
      <p:grpSp>
        <p:nvGrpSpPr>
          <p:cNvPr id="836773035" name="组合 88"/>
          <p:cNvGrpSpPr/>
          <p:nvPr/>
        </p:nvGrpSpPr>
        <p:grpSpPr bwMode="auto">
          <a:xfrm flipH="0" flipV="0">
            <a:off x="5716537" y="2624596"/>
            <a:ext cx="980625" cy="2790530"/>
            <a:chOff x="0" y="0"/>
            <a:chExt cx="980625" cy="2790530"/>
          </a:xfrm>
        </p:grpSpPr>
        <p:grpSp>
          <p:nvGrpSpPr>
            <p:cNvPr id="1335131130" name="组合 89"/>
            <p:cNvGrpSpPr/>
            <p:nvPr/>
          </p:nvGrpSpPr>
          <p:grpSpPr bwMode="auto">
            <a:xfrm flipH="0" flipV="0">
              <a:off x="0" y="2129640"/>
              <a:ext cx="671451" cy="500826"/>
              <a:chOff x="0" y="0"/>
              <a:chExt cx="671451" cy="500826"/>
            </a:xfrm>
          </p:grpSpPr>
          <p:sp>
            <p:nvSpPr>
              <p:cNvPr id="1430098282" name="圆角矩形 119"/>
              <p:cNvSpPr/>
              <p:nvPr/>
            </p:nvSpPr>
            <p:spPr bwMode="auto">
              <a:xfrm>
                <a:off x="136336" y="0"/>
                <a:ext cx="524289" cy="500826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E94744">
                      <a:lumMod val="75000"/>
                    </a:srgbClr>
                  </a:gs>
                  <a:gs pos="100000">
                    <a:srgbClr val="E94744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  <p:sp>
            <p:nvSpPr>
              <p:cNvPr id="830877877" name="圆角矩形 120"/>
              <p:cNvSpPr/>
              <p:nvPr/>
            </p:nvSpPr>
            <p:spPr bwMode="auto">
              <a:xfrm flipH="0" flipV="0">
                <a:off x="0" y="14921"/>
                <a:ext cx="671451" cy="470981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E94744">
                      <a:lumMod val="75000"/>
                    </a:srgbClr>
                  </a:gs>
                  <a:gs pos="100000">
                    <a:srgbClr val="E94744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Overflow="overflow" horzOverflow="overflow" vert="horz" wrap="square" lIns="91440" tIns="45720" rIns="91440" bIns="45720" numCol="1" spcCol="0" rtlCol="0" fromWordArt="0" anchor="ctr" anchorCtr="0" forceAA="0" upright="0" compatLnSpc="1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ea typeface="Arimo"/>
                    <a:cs typeface="Arimo"/>
                  </a:rPr>
                  <a:t>4,6%</a:t>
                </a:r>
                <a:endParaRPr sz="1200" b="1" i="0" u="none" strike="noStrike" cap="none" spc="0">
                  <a:ln>
                    <a:noFill/>
                  </a:ln>
                  <a:solidFill>
                    <a:schemeClr val="bg1"/>
                  </a:solidFill>
                  <a:latin typeface="Arimo"/>
                  <a:cs typeface="Arimo"/>
                </a:endParaRPr>
              </a:p>
            </p:txBody>
          </p:sp>
        </p:grpSp>
        <p:grpSp>
          <p:nvGrpSpPr>
            <p:cNvPr id="722369480" name="组合 90"/>
            <p:cNvGrpSpPr/>
            <p:nvPr/>
          </p:nvGrpSpPr>
          <p:grpSpPr bwMode="auto">
            <a:xfrm flipH="0" flipV="0">
              <a:off x="16391" y="1462277"/>
              <a:ext cx="655060" cy="500826"/>
              <a:chOff x="0" y="0"/>
              <a:chExt cx="655060" cy="500826"/>
            </a:xfrm>
          </p:grpSpPr>
          <p:sp>
            <p:nvSpPr>
              <p:cNvPr id="126750161" name="圆角矩形 117"/>
              <p:cNvSpPr/>
              <p:nvPr/>
            </p:nvSpPr>
            <p:spPr bwMode="auto">
              <a:xfrm>
                <a:off x="119944" y="0"/>
                <a:ext cx="524289" cy="500826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F17445">
                      <a:lumMod val="75000"/>
                    </a:srgbClr>
                  </a:gs>
                  <a:gs pos="100000">
                    <a:srgbClr val="F17445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  <p:sp>
            <p:nvSpPr>
              <p:cNvPr id="699318024" name="圆角矩形 118"/>
              <p:cNvSpPr/>
              <p:nvPr/>
            </p:nvSpPr>
            <p:spPr bwMode="auto">
              <a:xfrm flipH="0" flipV="0">
                <a:off x="0" y="14921"/>
                <a:ext cx="655060" cy="470981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F17445">
                      <a:lumMod val="75000"/>
                    </a:srgbClr>
                  </a:gs>
                  <a:gs pos="100000">
                    <a:srgbClr val="F17445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Overflow="overflow" horzOverflow="overflow" vert="horz" wrap="square" lIns="91440" tIns="45720" rIns="91440" bIns="45720" numCol="1" spcCol="0" rtlCol="0" fromWordArt="0" anchor="ctr" anchorCtr="0" forceAA="0" upright="0" compatLnSpc="1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ea typeface="Arimo"/>
                    <a:cs typeface="Arimo"/>
                  </a:rPr>
                  <a:t>4,9%</a:t>
                </a:r>
                <a:endParaRPr sz="1200" b="1" i="0" u="none" strike="noStrike" cap="none" spc="0">
                  <a:ln>
                    <a:noFill/>
                  </a:ln>
                  <a:solidFill>
                    <a:schemeClr val="bg1"/>
                  </a:solidFill>
                  <a:latin typeface="Arimo"/>
                  <a:cs typeface="Arimo"/>
                </a:endParaRPr>
              </a:p>
            </p:txBody>
          </p:sp>
        </p:grpSp>
        <p:sp>
          <p:nvSpPr>
            <p:cNvPr id="633771736" name="矩形 91"/>
            <p:cNvSpPr/>
            <p:nvPr/>
          </p:nvSpPr>
          <p:spPr bwMode="auto">
            <a:xfrm>
              <a:off x="811894" y="0"/>
              <a:ext cx="168730" cy="2763823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8000"/>
                  </a:sys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grpSp>
          <p:nvGrpSpPr>
            <p:cNvPr id="1604617221" name="组合 92"/>
            <p:cNvGrpSpPr/>
            <p:nvPr/>
          </p:nvGrpSpPr>
          <p:grpSpPr bwMode="auto">
            <a:xfrm flipH="0" flipV="0">
              <a:off x="32783" y="808984"/>
              <a:ext cx="677262" cy="500826"/>
              <a:chOff x="0" y="0"/>
              <a:chExt cx="677262" cy="500826"/>
            </a:xfrm>
          </p:grpSpPr>
          <p:sp>
            <p:nvSpPr>
              <p:cNvPr id="918786073" name="圆角矩形 115"/>
              <p:cNvSpPr/>
              <p:nvPr/>
            </p:nvSpPr>
            <p:spPr bwMode="auto">
              <a:xfrm>
                <a:off x="103552" y="0"/>
                <a:ext cx="524289" cy="500826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E94744">
                      <a:lumMod val="75000"/>
                    </a:srgbClr>
                  </a:gs>
                  <a:gs pos="100000">
                    <a:srgbClr val="E94744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  <p:sp>
            <p:nvSpPr>
              <p:cNvPr id="432604521" name="圆角矩形 116"/>
              <p:cNvSpPr/>
              <p:nvPr/>
            </p:nvSpPr>
            <p:spPr bwMode="auto">
              <a:xfrm flipH="0" flipV="0">
                <a:off x="0" y="14921"/>
                <a:ext cx="677262" cy="470981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E94744">
                      <a:lumMod val="75000"/>
                    </a:srgbClr>
                  </a:gs>
                  <a:gs pos="100000">
                    <a:srgbClr val="E94744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Overflow="overflow" horzOverflow="overflow" vert="horz" wrap="square" lIns="91440" tIns="45720" rIns="91440" bIns="45720" numCol="1" spcCol="0" rtlCol="0" fromWordArt="0" anchor="ctr" anchorCtr="0" forceAA="0" upright="0" compatLnSpc="1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ea typeface="Arimo"/>
                    <a:cs typeface="Arimo"/>
                  </a:rPr>
                  <a:t>6,08</a:t>
                </a: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ea typeface="Arimo"/>
                    <a:cs typeface="Arimo"/>
                  </a:rPr>
                  <a:t>%</a:t>
                </a: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</p:grpSp>
        <p:grpSp>
          <p:nvGrpSpPr>
            <p:cNvPr id="1552232068" name="组合 93"/>
            <p:cNvGrpSpPr/>
            <p:nvPr/>
          </p:nvGrpSpPr>
          <p:grpSpPr bwMode="auto">
            <a:xfrm flipH="0" flipV="0">
              <a:off x="40978" y="154894"/>
              <a:ext cx="656353" cy="500826"/>
              <a:chOff x="0" y="0"/>
              <a:chExt cx="656353" cy="500826"/>
            </a:xfrm>
          </p:grpSpPr>
          <p:sp>
            <p:nvSpPr>
              <p:cNvPr id="928673659" name="圆角矩形 113"/>
              <p:cNvSpPr/>
              <p:nvPr/>
            </p:nvSpPr>
            <p:spPr bwMode="auto">
              <a:xfrm>
                <a:off x="95356" y="0"/>
                <a:ext cx="524289" cy="500826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F17445">
                      <a:lumMod val="75000"/>
                    </a:srgbClr>
                  </a:gs>
                  <a:gs pos="100000">
                    <a:srgbClr val="F17445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  <p:sp>
            <p:nvSpPr>
              <p:cNvPr id="766910154" name="圆角矩形 114"/>
              <p:cNvSpPr/>
              <p:nvPr/>
            </p:nvSpPr>
            <p:spPr bwMode="auto">
              <a:xfrm flipH="0" flipV="0">
                <a:off x="0" y="14921"/>
                <a:ext cx="656353" cy="470981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F17445">
                      <a:lumMod val="75000"/>
                    </a:srgbClr>
                  </a:gs>
                  <a:gs pos="100000">
                    <a:srgbClr val="F17445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Overflow="overflow" horzOverflow="overflow" vert="horz" wrap="square" lIns="91440" tIns="45720" rIns="91440" bIns="45720" numCol="1" spcCol="0" rtlCol="0" fromWordArt="0" anchor="ctr" anchorCtr="0" forceAA="0" upright="0" compatLnSpc="1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ea typeface="Arimo"/>
                    <a:cs typeface="Arimo"/>
                  </a:rPr>
                  <a:t>6,42</a:t>
                </a: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ea typeface="Arimo"/>
                    <a:cs typeface="Arimo"/>
                  </a:rPr>
                  <a:t>%</a:t>
                </a:r>
                <a:endParaRPr sz="1200" b="1" i="0" u="none" strike="noStrike" cap="none" spc="0">
                  <a:ln>
                    <a:noFill/>
                  </a:ln>
                  <a:solidFill>
                    <a:schemeClr val="bg1"/>
                  </a:solidFill>
                  <a:latin typeface="Arimo"/>
                  <a:cs typeface="Arimo"/>
                </a:endParaRPr>
              </a:p>
            </p:txBody>
          </p:sp>
        </p:grpSp>
        <p:sp>
          <p:nvSpPr>
            <p:cNvPr id="658219532" name="矩形 94"/>
            <p:cNvSpPr/>
            <p:nvPr/>
          </p:nvSpPr>
          <p:spPr bwMode="auto">
            <a:xfrm>
              <a:off x="599798" y="0"/>
              <a:ext cx="220495" cy="2763823"/>
            </a:xfrm>
            <a:prstGeom prst="rect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pic>
          <p:nvPicPr>
            <p:cNvPr id="1727207341" name="图片 95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 rot="5399976">
              <a:off x="-846568" y="1345246"/>
              <a:ext cx="2790530" cy="100037"/>
            </a:xfrm>
            <a:prstGeom prst="rect">
              <a:avLst/>
            </a:prstGeom>
          </p:spPr>
        </p:pic>
        <p:sp>
          <p:nvSpPr>
            <p:cNvPr id="308057767" name="流程图: 手动输入 32"/>
            <p:cNvSpPr/>
            <p:nvPr/>
          </p:nvSpPr>
          <p:spPr bwMode="auto">
            <a:xfrm flipH="1" flipV="1">
              <a:off x="811978" y="0"/>
              <a:ext cx="168342" cy="48131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 fill="norm" stroke="1" extrusionOk="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ysClr val="windowText" lastClr="000000">
                    <a:alpha val="21000"/>
                  </a:sys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sp>
          <p:nvSpPr>
            <p:cNvPr id="1069817804" name="梯形 97"/>
            <p:cNvSpPr/>
            <p:nvPr/>
          </p:nvSpPr>
          <p:spPr bwMode="auto">
            <a:xfrm rot="5399976">
              <a:off x="529516" y="649574"/>
              <a:ext cx="729849" cy="168475"/>
            </a:xfrm>
            <a:prstGeom prst="trapezoid">
              <a:avLst>
                <a:gd name="adj" fmla="val 173951"/>
              </a:avLst>
            </a:prstGeom>
            <a:gradFill>
              <a:gsLst>
                <a:gs pos="0">
                  <a:srgbClr val="F2F2F2">
                    <a:alpha val="0"/>
                  </a:srgbClr>
                </a:gs>
                <a:gs pos="100000">
                  <a:sysClr val="windowText" lastClr="000000">
                    <a:alpha val="2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sp>
          <p:nvSpPr>
            <p:cNvPr id="215336527" name="梯形 98"/>
            <p:cNvSpPr/>
            <p:nvPr/>
          </p:nvSpPr>
          <p:spPr bwMode="auto">
            <a:xfrm rot="5399976">
              <a:off x="529516" y="1302446"/>
              <a:ext cx="729849" cy="168475"/>
            </a:xfrm>
            <a:prstGeom prst="trapezoid">
              <a:avLst>
                <a:gd name="adj" fmla="val 173951"/>
              </a:avLst>
            </a:prstGeom>
            <a:gradFill>
              <a:gsLst>
                <a:gs pos="0">
                  <a:srgbClr val="F2F2F2">
                    <a:alpha val="0"/>
                  </a:srgbClr>
                </a:gs>
                <a:gs pos="100000">
                  <a:sysClr val="windowText" lastClr="000000">
                    <a:alpha val="2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sp>
          <p:nvSpPr>
            <p:cNvPr id="791105171" name="梯形 99"/>
            <p:cNvSpPr/>
            <p:nvPr/>
          </p:nvSpPr>
          <p:spPr bwMode="auto">
            <a:xfrm rot="5399976">
              <a:off x="529516" y="1943808"/>
              <a:ext cx="729849" cy="168475"/>
            </a:xfrm>
            <a:prstGeom prst="trapezoid">
              <a:avLst>
                <a:gd name="adj" fmla="val 173951"/>
              </a:avLst>
            </a:prstGeom>
            <a:gradFill>
              <a:gsLst>
                <a:gs pos="0">
                  <a:srgbClr val="F2F2F2">
                    <a:alpha val="0"/>
                  </a:srgbClr>
                </a:gs>
                <a:gs pos="100000">
                  <a:sysClr val="windowText" lastClr="000000">
                    <a:alpha val="2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sp>
          <p:nvSpPr>
            <p:cNvPr id="2111666079" name="流程图: 手动输入 32"/>
            <p:cNvSpPr/>
            <p:nvPr/>
          </p:nvSpPr>
          <p:spPr bwMode="auto">
            <a:xfrm flipH="1">
              <a:off x="811978" y="2295749"/>
              <a:ext cx="168342" cy="46807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 fill="norm" stroke="1" extrusionOk="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ysClr val="windowText" lastClr="000000">
                    <a:alpha val="21000"/>
                  </a:sys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</p:grpSp>
      <p:grpSp>
        <p:nvGrpSpPr>
          <p:cNvPr id="2128504960" name="组合 63"/>
          <p:cNvGrpSpPr/>
          <p:nvPr/>
        </p:nvGrpSpPr>
        <p:grpSpPr bwMode="auto">
          <a:xfrm flipH="0" flipV="0">
            <a:off x="9363687" y="2809960"/>
            <a:ext cx="2518094" cy="512925"/>
            <a:chOff x="0" y="0"/>
            <a:chExt cx="2518094" cy="512925"/>
          </a:xfrm>
        </p:grpSpPr>
        <p:pic>
          <p:nvPicPr>
            <p:cNvPr id="624613863" name="图片 64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 rot="16199969">
              <a:off x="2223128" y="139354"/>
              <a:ext cx="427044" cy="162887"/>
            </a:xfrm>
            <a:prstGeom prst="rect">
              <a:avLst/>
            </a:prstGeom>
          </p:spPr>
        </p:pic>
        <p:pic>
          <p:nvPicPr>
            <p:cNvPr id="1870883896" name="图片 65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>
              <a:off x="483859" y="423202"/>
              <a:ext cx="1714622" cy="89722"/>
            </a:xfrm>
            <a:prstGeom prst="rect">
              <a:avLst/>
            </a:prstGeom>
          </p:spPr>
        </p:pic>
        <p:sp>
          <p:nvSpPr>
            <p:cNvPr id="626641469" name="圆角矩形 66"/>
            <p:cNvSpPr/>
            <p:nvPr/>
          </p:nvSpPr>
          <p:spPr bwMode="auto">
            <a:xfrm flipH="0" flipV="0">
              <a:off x="0" y="0"/>
              <a:ext cx="2373120" cy="427044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200" b="1" i="0" u="none" strike="noStrike" cap="none" spc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ea typeface="Arimo"/>
                  <a:cs typeface="Arimo"/>
                </a:rPr>
                <a:t>РАБОТЫ СТРОИТЕЛЬНЫЕ</a:t>
              </a:r>
              <a:endParaRPr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cs typeface="Arimo"/>
              </a:endParaRPr>
            </a:p>
          </p:txBody>
        </p:sp>
      </p:grpSp>
      <p:grpSp>
        <p:nvGrpSpPr>
          <p:cNvPr id="402507463" name="组合 69"/>
          <p:cNvGrpSpPr/>
          <p:nvPr/>
        </p:nvGrpSpPr>
        <p:grpSpPr bwMode="auto">
          <a:xfrm flipH="0" flipV="0">
            <a:off x="9363687" y="3440116"/>
            <a:ext cx="2494103" cy="515953"/>
            <a:chOff x="0" y="0"/>
            <a:chExt cx="2494103" cy="515953"/>
          </a:xfrm>
        </p:grpSpPr>
        <p:pic>
          <p:nvPicPr>
            <p:cNvPr id="1354324464" name="图片 70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 rot="16199969">
              <a:off x="2199136" y="144786"/>
              <a:ext cx="427044" cy="162887"/>
            </a:xfrm>
            <a:prstGeom prst="rect">
              <a:avLst/>
            </a:prstGeom>
          </p:spPr>
        </p:pic>
        <p:pic>
          <p:nvPicPr>
            <p:cNvPr id="2045227608" name="图片 71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>
              <a:off x="459867" y="426231"/>
              <a:ext cx="1714622" cy="89722"/>
            </a:xfrm>
            <a:prstGeom prst="rect">
              <a:avLst/>
            </a:prstGeom>
          </p:spPr>
        </p:pic>
        <p:sp>
          <p:nvSpPr>
            <p:cNvPr id="699469248" name="圆角矩形 72"/>
            <p:cNvSpPr/>
            <p:nvPr/>
          </p:nvSpPr>
          <p:spPr bwMode="auto">
            <a:xfrm flipH="0" flipV="0">
              <a:off x="0" y="0"/>
              <a:ext cx="2349128" cy="427044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200" b="1" i="0" u="none" strike="noStrike" cap="none" spc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cs typeface="Arimo"/>
                </a:rPr>
                <a:t>ПРОДУКЦИЯ СЕЛЬСКОГО ХОЗЯЙСТВА</a:t>
              </a:r>
              <a:endParaRPr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cs typeface="Arimo"/>
              </a:endParaRPr>
            </a:p>
          </p:txBody>
        </p:sp>
      </p:grpSp>
      <p:grpSp>
        <p:nvGrpSpPr>
          <p:cNvPr id="1157770587" name="组合 75"/>
          <p:cNvGrpSpPr/>
          <p:nvPr/>
        </p:nvGrpSpPr>
        <p:grpSpPr bwMode="auto">
          <a:xfrm flipH="0" flipV="0">
            <a:off x="9363687" y="4146338"/>
            <a:ext cx="2494103" cy="512877"/>
            <a:chOff x="0" y="0"/>
            <a:chExt cx="2494103" cy="512877"/>
          </a:xfrm>
        </p:grpSpPr>
        <p:pic>
          <p:nvPicPr>
            <p:cNvPr id="399248905" name="图片 76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 rot="16199969">
              <a:off x="2188620" y="128838"/>
              <a:ext cx="427044" cy="183921"/>
            </a:xfrm>
            <a:prstGeom prst="rect">
              <a:avLst/>
            </a:prstGeom>
          </p:spPr>
        </p:pic>
        <p:pic>
          <p:nvPicPr>
            <p:cNvPr id="317103094" name="图片 77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>
              <a:off x="197184" y="423154"/>
              <a:ext cx="1936032" cy="89722"/>
            </a:xfrm>
            <a:prstGeom prst="rect">
              <a:avLst/>
            </a:prstGeom>
          </p:spPr>
        </p:pic>
        <p:sp>
          <p:nvSpPr>
            <p:cNvPr id="2145235119" name="圆角矩形 78"/>
            <p:cNvSpPr/>
            <p:nvPr/>
          </p:nvSpPr>
          <p:spPr bwMode="auto">
            <a:xfrm>
              <a:off x="0" y="0"/>
              <a:ext cx="2330407" cy="427044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200" b="1" i="0" u="none" strike="noStrike" cap="none" spc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cs typeface="Arimo"/>
                </a:rPr>
                <a:t>ТЕКСТИЛЬНЫЕ ИЗДЕЛИЯ</a:t>
              </a:r>
              <a:endParaRPr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cs typeface="Arimo"/>
              </a:endParaRPr>
            </a:p>
          </p:txBody>
        </p:sp>
      </p:grpSp>
      <p:grpSp>
        <p:nvGrpSpPr>
          <p:cNvPr id="1055695110" name="组合 81"/>
          <p:cNvGrpSpPr/>
          <p:nvPr/>
        </p:nvGrpSpPr>
        <p:grpSpPr bwMode="auto">
          <a:xfrm flipH="0" flipV="0">
            <a:off x="9363687" y="4860234"/>
            <a:ext cx="2491543" cy="517028"/>
            <a:chOff x="0" y="0"/>
            <a:chExt cx="2491543" cy="517028"/>
          </a:xfrm>
        </p:grpSpPr>
        <p:grpSp>
          <p:nvGrpSpPr>
            <p:cNvPr id="706954477" name="组合 82"/>
            <p:cNvGrpSpPr/>
            <p:nvPr/>
          </p:nvGrpSpPr>
          <p:grpSpPr bwMode="auto">
            <a:xfrm flipH="0" flipV="0">
              <a:off x="0" y="0"/>
              <a:ext cx="2491543" cy="434320"/>
              <a:chOff x="0" y="0"/>
              <a:chExt cx="2491543" cy="434320"/>
            </a:xfrm>
          </p:grpSpPr>
          <p:pic>
            <p:nvPicPr>
              <p:cNvPr id="595510480" name="图片 84"/>
              <p:cNvPicPr>
                <a:picLocks noChangeAspect="1"/>
              </p:cNvPicPr>
              <p:nvPr/>
            </p:nvPicPr>
            <p:blipFill>
              <a:blip r:embed="rId4"/>
              <a:srcRect l="0" t="76775" r="0" b="0"/>
              <a:stretch/>
            </p:blipFill>
            <p:spPr bwMode="auto">
              <a:xfrm rot="16199969">
                <a:off x="2196577" y="139354"/>
                <a:ext cx="427044" cy="162885"/>
              </a:xfrm>
              <a:prstGeom prst="rect">
                <a:avLst/>
              </a:prstGeom>
            </p:spPr>
          </p:pic>
          <p:sp>
            <p:nvSpPr>
              <p:cNvPr id="1819260200" name="圆角矩形 85"/>
              <p:cNvSpPr/>
              <p:nvPr/>
            </p:nvSpPr>
            <p:spPr bwMode="auto">
              <a:xfrm flipH="0" flipV="0">
                <a:off x="0" y="0"/>
                <a:ext cx="2346569" cy="427044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txBody>
              <a:bodyPr lIns="68589" tIns="34293" rIns="68589" bIns="34293" rtlCol="0" anchor="ctr"/>
              <a:lstStyle/>
              <a:p>
                <a:pPr marL="0" marR="0" lvl="0" indent="0" algn="ctr"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b="1" i="0" u="none" strike="noStrike" cap="none" spc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mo"/>
                    <a:cs typeface="Arimo"/>
                  </a:rPr>
                  <a:t>ИЗДЕЛИЯ МЕТАЛЛИЧЕСКИЕ</a:t>
                </a:r>
                <a:endParaRPr sz="1200" b="1" i="0" u="none" strike="noStrike" cap="none" spc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mo"/>
                  <a:cs typeface="Arimo"/>
                </a:endParaRPr>
              </a:p>
            </p:txBody>
          </p:sp>
        </p:grpSp>
        <p:pic>
          <p:nvPicPr>
            <p:cNvPr id="2086052466" name="图片 83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>
              <a:off x="457308" y="427305"/>
              <a:ext cx="1714622" cy="89722"/>
            </a:xfrm>
            <a:prstGeom prst="rect">
              <a:avLst/>
            </a:prstGeom>
          </p:spPr>
        </p:pic>
      </p:grpSp>
      <p:grpSp>
        <p:nvGrpSpPr>
          <p:cNvPr id="1037937307" name="组合 88"/>
          <p:cNvGrpSpPr/>
          <p:nvPr/>
        </p:nvGrpSpPr>
        <p:grpSpPr bwMode="auto">
          <a:xfrm flipH="0" flipV="0">
            <a:off x="8568896" y="2633779"/>
            <a:ext cx="980624" cy="2790529"/>
            <a:chOff x="0" y="0"/>
            <a:chExt cx="980624" cy="2790529"/>
          </a:xfrm>
        </p:grpSpPr>
        <p:grpSp>
          <p:nvGrpSpPr>
            <p:cNvPr id="90447564" name="组合 89"/>
            <p:cNvGrpSpPr/>
            <p:nvPr/>
          </p:nvGrpSpPr>
          <p:grpSpPr bwMode="auto">
            <a:xfrm flipH="0" flipV="0">
              <a:off x="0" y="2129640"/>
              <a:ext cx="720778" cy="500825"/>
              <a:chOff x="0" y="0"/>
              <a:chExt cx="720778" cy="500825"/>
            </a:xfrm>
          </p:grpSpPr>
          <p:sp>
            <p:nvSpPr>
              <p:cNvPr id="2142414652" name="圆角矩形 119"/>
              <p:cNvSpPr/>
              <p:nvPr/>
            </p:nvSpPr>
            <p:spPr bwMode="auto">
              <a:xfrm>
                <a:off x="136335" y="0"/>
                <a:ext cx="524288" cy="500825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E94744">
                      <a:lumMod val="75000"/>
                    </a:srgbClr>
                  </a:gs>
                  <a:gs pos="100000">
                    <a:srgbClr val="E94744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  <p:sp>
            <p:nvSpPr>
              <p:cNvPr id="568484591" name="圆角矩形 120"/>
              <p:cNvSpPr/>
              <p:nvPr/>
            </p:nvSpPr>
            <p:spPr bwMode="auto">
              <a:xfrm flipH="0" flipV="0">
                <a:off x="0" y="14920"/>
                <a:ext cx="720778" cy="470981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E94744">
                      <a:lumMod val="75000"/>
                    </a:srgbClr>
                  </a:gs>
                  <a:gs pos="100000">
                    <a:srgbClr val="E94744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Overflow="overflow" horzOverflow="overflow" vert="horz" wrap="square" lIns="91440" tIns="45720" rIns="91440" bIns="45720" numCol="1" spcCol="0" rtlCol="0" fromWordArt="0" anchor="ctr" anchorCtr="0" forceAA="0" upright="0" compatLnSpc="1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cs typeface="Arimo"/>
                  </a:rPr>
                  <a:t>3,1</a:t>
                </a:r>
                <a:r>
                  <a:rPr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cs typeface="Arimo"/>
                  </a:rPr>
                  <a:t>2</a:t>
                </a:r>
                <a:r>
                  <a:rPr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cs typeface="Arimo"/>
                  </a:rPr>
                  <a:t>%</a:t>
                </a:r>
                <a:endParaRPr sz="1200" b="1" i="0" u="none" strike="noStrike" cap="none" spc="0">
                  <a:ln>
                    <a:noFill/>
                  </a:ln>
                  <a:solidFill>
                    <a:schemeClr val="bg1"/>
                  </a:solidFill>
                  <a:latin typeface="Arimo"/>
                  <a:cs typeface="Arimo"/>
                </a:endParaRPr>
              </a:p>
            </p:txBody>
          </p:sp>
        </p:grpSp>
        <p:grpSp>
          <p:nvGrpSpPr>
            <p:cNvPr id="892715758" name="组合 90"/>
            <p:cNvGrpSpPr/>
            <p:nvPr/>
          </p:nvGrpSpPr>
          <p:grpSpPr bwMode="auto">
            <a:xfrm flipH="0" flipV="0">
              <a:off x="16390" y="1462277"/>
              <a:ext cx="704387" cy="500825"/>
              <a:chOff x="0" y="0"/>
              <a:chExt cx="704387" cy="500825"/>
            </a:xfrm>
          </p:grpSpPr>
          <p:sp>
            <p:nvSpPr>
              <p:cNvPr id="37013722" name="圆角矩形 117"/>
              <p:cNvSpPr/>
              <p:nvPr/>
            </p:nvSpPr>
            <p:spPr bwMode="auto">
              <a:xfrm>
                <a:off x="119944" y="0"/>
                <a:ext cx="524288" cy="500825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F17445">
                      <a:lumMod val="75000"/>
                    </a:srgbClr>
                  </a:gs>
                  <a:gs pos="100000">
                    <a:srgbClr val="F17445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  <p:sp>
            <p:nvSpPr>
              <p:cNvPr id="789687956" name="圆角矩形 118"/>
              <p:cNvSpPr/>
              <p:nvPr/>
            </p:nvSpPr>
            <p:spPr bwMode="auto">
              <a:xfrm flipH="0" flipV="0">
                <a:off x="0" y="14920"/>
                <a:ext cx="704387" cy="470981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F17445">
                      <a:lumMod val="75000"/>
                    </a:srgbClr>
                  </a:gs>
                  <a:gs pos="100000">
                    <a:srgbClr val="F17445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Overflow="overflow" horzOverflow="overflow" vert="horz" wrap="square" lIns="91440" tIns="45720" rIns="91440" bIns="45720" numCol="1" spcCol="0" rtlCol="0" fromWordArt="0" anchor="ctr" anchorCtr="0" forceAA="0" upright="0" compatLnSpc="1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lang="ru-RU" sz="1800" b="0" i="0" u="none" strike="noStrike" cap="none" spc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mo"/>
                    <a:ea typeface="Arimo"/>
                    <a:cs typeface="Arimo"/>
                  </a:rPr>
                  <a:t>3,36</a:t>
                </a:r>
                <a:r>
                  <a:rPr lang="ru-RU" sz="1200" b="1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mo"/>
                    <a:ea typeface="Arimo"/>
                    <a:cs typeface="Arimo"/>
                  </a:rPr>
                  <a:t>%</a:t>
                </a: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</p:grpSp>
        <p:sp>
          <p:nvSpPr>
            <p:cNvPr id="1202572455" name="矩形 91"/>
            <p:cNvSpPr/>
            <p:nvPr/>
          </p:nvSpPr>
          <p:spPr bwMode="auto">
            <a:xfrm>
              <a:off x="811894" y="0"/>
              <a:ext cx="168729" cy="2763822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8000"/>
                  </a:sys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grpSp>
          <p:nvGrpSpPr>
            <p:cNvPr id="1317190999" name="组合 92"/>
            <p:cNvGrpSpPr/>
            <p:nvPr/>
          </p:nvGrpSpPr>
          <p:grpSpPr bwMode="auto">
            <a:xfrm flipH="0" flipV="0">
              <a:off x="32782" y="808983"/>
              <a:ext cx="638667" cy="500825"/>
              <a:chOff x="0" y="0"/>
              <a:chExt cx="638667" cy="500825"/>
            </a:xfrm>
          </p:grpSpPr>
          <p:sp>
            <p:nvSpPr>
              <p:cNvPr id="85527897" name="圆角矩形 115"/>
              <p:cNvSpPr/>
              <p:nvPr/>
            </p:nvSpPr>
            <p:spPr bwMode="auto">
              <a:xfrm>
                <a:off x="103551" y="0"/>
                <a:ext cx="524288" cy="500825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E94744">
                      <a:lumMod val="75000"/>
                    </a:srgbClr>
                  </a:gs>
                  <a:gs pos="100000">
                    <a:srgbClr val="E94744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  <p:sp>
            <p:nvSpPr>
              <p:cNvPr id="634844703" name="圆角矩形 116"/>
              <p:cNvSpPr/>
              <p:nvPr/>
            </p:nvSpPr>
            <p:spPr bwMode="auto">
              <a:xfrm flipH="0" flipV="0">
                <a:off x="0" y="14920"/>
                <a:ext cx="638667" cy="470981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E94744">
                      <a:lumMod val="75000"/>
                    </a:srgbClr>
                  </a:gs>
                  <a:gs pos="100000">
                    <a:srgbClr val="E94744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Overflow="overflow" horzOverflow="overflow" vert="horz" wrap="square" lIns="91440" tIns="45720" rIns="91440" bIns="45720" numCol="1" spcCol="0" rtlCol="0" fromWordArt="0" anchor="ctr" anchorCtr="0" forceAA="0" upright="0" compatLnSpc="1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cs typeface="Arimo"/>
                  </a:rPr>
                  <a:t>3,6</a:t>
                </a:r>
                <a:r>
                  <a:rPr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cs typeface="Arimo"/>
                  </a:rPr>
                  <a:t> </a:t>
                </a:r>
                <a:r>
                  <a:rPr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cs typeface="Arimo"/>
                  </a:rPr>
                  <a:t>%</a:t>
                </a: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</p:grpSp>
        <p:grpSp>
          <p:nvGrpSpPr>
            <p:cNvPr id="869221424" name="组合 93"/>
            <p:cNvGrpSpPr/>
            <p:nvPr/>
          </p:nvGrpSpPr>
          <p:grpSpPr bwMode="auto">
            <a:xfrm flipH="0" flipV="0">
              <a:off x="40978" y="154893"/>
              <a:ext cx="654276" cy="500825"/>
              <a:chOff x="0" y="0"/>
              <a:chExt cx="654276" cy="500825"/>
            </a:xfrm>
          </p:grpSpPr>
          <p:sp>
            <p:nvSpPr>
              <p:cNvPr id="1153880985" name="圆角矩形 113"/>
              <p:cNvSpPr/>
              <p:nvPr/>
            </p:nvSpPr>
            <p:spPr bwMode="auto">
              <a:xfrm>
                <a:off x="95356" y="0"/>
                <a:ext cx="524288" cy="500825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F17445">
                      <a:lumMod val="75000"/>
                    </a:srgbClr>
                  </a:gs>
                  <a:gs pos="100000">
                    <a:srgbClr val="F17445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sz="12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mo"/>
                  <a:cs typeface="Arimo"/>
                </a:endParaRPr>
              </a:p>
            </p:txBody>
          </p:sp>
          <p:sp>
            <p:nvSpPr>
              <p:cNvPr id="2041431037" name="圆角矩形 114"/>
              <p:cNvSpPr/>
              <p:nvPr/>
            </p:nvSpPr>
            <p:spPr bwMode="auto">
              <a:xfrm flipH="0" flipV="0">
                <a:off x="0" y="14920"/>
                <a:ext cx="654276" cy="470981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0">
                    <a:srgbClr val="F17445">
                      <a:lumMod val="75000"/>
                    </a:srgbClr>
                  </a:gs>
                  <a:gs pos="100000">
                    <a:srgbClr val="F17445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Overflow="overflow" horzOverflow="overflow" vert="horz" wrap="square" lIns="91440" tIns="45720" rIns="91440" bIns="45720" numCol="1" spcCol="0" rtlCol="0" fromWordArt="0" anchor="ctr" anchorCtr="0" forceAA="0" upright="0" compatLnSpc="1"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ea typeface="Arimo"/>
                    <a:cs typeface="Arimo"/>
                  </a:rPr>
                  <a:t>3,48</a:t>
                </a:r>
                <a:r>
                  <a:rPr lang="zh-CN" sz="1200" b="1" i="0" u="none" strike="noStrike" cap="none" spc="0">
                    <a:ln>
                      <a:noFill/>
                    </a:ln>
                    <a:solidFill>
                      <a:schemeClr val="bg1"/>
                    </a:solidFill>
                    <a:latin typeface="Arimo"/>
                    <a:ea typeface="Arimo"/>
                    <a:cs typeface="Arimo"/>
                  </a:rPr>
                  <a:t>%</a:t>
                </a:r>
                <a:endParaRPr sz="1200" b="1" i="0" u="none" strike="noStrike" cap="none" spc="0">
                  <a:ln>
                    <a:noFill/>
                  </a:ln>
                  <a:solidFill>
                    <a:schemeClr val="bg1"/>
                  </a:solidFill>
                  <a:latin typeface="Arimo"/>
                  <a:cs typeface="Arimo"/>
                </a:endParaRPr>
              </a:p>
            </p:txBody>
          </p:sp>
        </p:grpSp>
        <p:sp>
          <p:nvSpPr>
            <p:cNvPr id="114668517" name="矩形 94"/>
            <p:cNvSpPr/>
            <p:nvPr/>
          </p:nvSpPr>
          <p:spPr bwMode="auto">
            <a:xfrm>
              <a:off x="599798" y="0"/>
              <a:ext cx="220494" cy="2763822"/>
            </a:xfrm>
            <a:prstGeom prst="rect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pic>
          <p:nvPicPr>
            <p:cNvPr id="263460072" name="图片 95"/>
            <p:cNvPicPr>
              <a:picLocks noChangeAspect="1"/>
            </p:cNvPicPr>
            <p:nvPr/>
          </p:nvPicPr>
          <p:blipFill>
            <a:blip r:embed="rId4"/>
            <a:srcRect l="0" t="76775" r="0" b="0"/>
            <a:stretch/>
          </p:blipFill>
          <p:spPr bwMode="auto">
            <a:xfrm rot="5399976">
              <a:off x="-846567" y="1345246"/>
              <a:ext cx="2790529" cy="100037"/>
            </a:xfrm>
            <a:prstGeom prst="rect">
              <a:avLst/>
            </a:prstGeom>
          </p:spPr>
        </p:pic>
        <p:sp>
          <p:nvSpPr>
            <p:cNvPr id="49534491" name="流程图: 手动输入 32"/>
            <p:cNvSpPr/>
            <p:nvPr/>
          </p:nvSpPr>
          <p:spPr bwMode="auto">
            <a:xfrm flipH="1" flipV="1">
              <a:off x="811977" y="0"/>
              <a:ext cx="168341" cy="4813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 fill="norm" stroke="1" extrusionOk="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ysClr val="windowText" lastClr="000000">
                    <a:alpha val="21000"/>
                  </a:sys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sp>
          <p:nvSpPr>
            <p:cNvPr id="1092270980" name="梯形 97"/>
            <p:cNvSpPr/>
            <p:nvPr/>
          </p:nvSpPr>
          <p:spPr bwMode="auto">
            <a:xfrm rot="5399976">
              <a:off x="529515" y="649573"/>
              <a:ext cx="729849" cy="168474"/>
            </a:xfrm>
            <a:prstGeom prst="trapezoid">
              <a:avLst>
                <a:gd name="adj" fmla="val 173951"/>
              </a:avLst>
            </a:prstGeom>
            <a:gradFill>
              <a:gsLst>
                <a:gs pos="0">
                  <a:srgbClr val="F2F2F2">
                    <a:alpha val="0"/>
                  </a:srgbClr>
                </a:gs>
                <a:gs pos="100000">
                  <a:sysClr val="windowText" lastClr="000000">
                    <a:alpha val="2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sp>
          <p:nvSpPr>
            <p:cNvPr id="2120313866" name="梯形 98"/>
            <p:cNvSpPr/>
            <p:nvPr/>
          </p:nvSpPr>
          <p:spPr bwMode="auto">
            <a:xfrm rot="5399976">
              <a:off x="529515" y="1302446"/>
              <a:ext cx="729849" cy="168474"/>
            </a:xfrm>
            <a:prstGeom prst="trapezoid">
              <a:avLst>
                <a:gd name="adj" fmla="val 173951"/>
              </a:avLst>
            </a:prstGeom>
            <a:gradFill>
              <a:gsLst>
                <a:gs pos="0">
                  <a:srgbClr val="F2F2F2">
                    <a:alpha val="0"/>
                  </a:srgbClr>
                </a:gs>
                <a:gs pos="100000">
                  <a:sysClr val="windowText" lastClr="000000">
                    <a:alpha val="2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sp>
          <p:nvSpPr>
            <p:cNvPr id="2003767809" name="梯形 99"/>
            <p:cNvSpPr/>
            <p:nvPr/>
          </p:nvSpPr>
          <p:spPr bwMode="auto">
            <a:xfrm rot="5399976">
              <a:off x="529515" y="1943807"/>
              <a:ext cx="729849" cy="168474"/>
            </a:xfrm>
            <a:prstGeom prst="trapezoid">
              <a:avLst>
                <a:gd name="adj" fmla="val 173951"/>
              </a:avLst>
            </a:prstGeom>
            <a:gradFill>
              <a:gsLst>
                <a:gs pos="0">
                  <a:srgbClr val="F2F2F2">
                    <a:alpha val="0"/>
                  </a:srgbClr>
                </a:gs>
                <a:gs pos="100000">
                  <a:sysClr val="windowText" lastClr="000000">
                    <a:alpha val="2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  <p:sp>
          <p:nvSpPr>
            <p:cNvPr id="1543538272" name="流程图: 手动输入 32"/>
            <p:cNvSpPr/>
            <p:nvPr/>
          </p:nvSpPr>
          <p:spPr bwMode="auto">
            <a:xfrm flipH="1">
              <a:off x="811977" y="2295749"/>
              <a:ext cx="168341" cy="46807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 fill="norm" stroke="1" extrusionOk="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ysClr val="windowText" lastClr="000000">
                    <a:alpha val="21000"/>
                  </a:sys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3" rIns="68589" bIns="34293"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mo"/>
                <a:cs typeface="Arimo"/>
              </a:endParaRPr>
            </a:p>
          </p:txBody>
        </p:sp>
      </p:grpSp>
      <p:sp>
        <p:nvSpPr>
          <p:cNvPr id="449626486" name=""/>
          <p:cNvSpPr txBox="1"/>
          <p:nvPr/>
        </p:nvSpPr>
        <p:spPr bwMode="auto">
          <a:xfrm flipH="0" flipV="0">
            <a:off x="5749318" y="1805970"/>
            <a:ext cx="6052952" cy="64775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13999"/>
              </a:lnSpc>
              <a:defRPr/>
            </a:pPr>
            <a:r>
              <a:rPr lang="en-US" sz="16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ЗАКУПАЕМАЯ НОМЕНКЛАТУРА</a:t>
            </a:r>
            <a:endParaRPr sz="1600" b="1" i="0" u="none" strike="noStrike" cap="none" spc="0">
              <a:solidFill>
                <a:schemeClr val="bg2">
                  <a:lumMod val="25000"/>
                </a:schemeClr>
              </a:solidFill>
              <a:latin typeface="Arimo"/>
              <a:ea typeface="Arimo"/>
              <a:cs typeface="Arimo"/>
            </a:endParaRPr>
          </a:p>
          <a:p>
            <a:pPr algn="ctr">
              <a:lnSpc>
                <a:spcPct val="113999"/>
              </a:lnSpc>
              <a:defRPr/>
            </a:pPr>
            <a:r>
              <a:rPr lang="en-US" sz="16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ТОВАРОВ, РАБОТ, УСЛУГ:</a:t>
            </a:r>
            <a:endParaRPr sz="1600" b="1" i="0" u="none" strike="noStrike" cap="none" spc="0">
              <a:solidFill>
                <a:schemeClr val="bg2">
                  <a:lumMod val="25000"/>
                </a:schemeClr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852514826" name=""/>
          <p:cNvSpPr txBox="1"/>
          <p:nvPr/>
        </p:nvSpPr>
        <p:spPr bwMode="auto">
          <a:xfrm flipH="0" flipV="0">
            <a:off x="0" y="573871"/>
            <a:ext cx="12184804" cy="43926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>
              <a:lnSpc>
                <a:spcPct val="113999"/>
              </a:lnSpc>
              <a:defRPr/>
            </a:pPr>
            <a:r>
              <a:rPr lang="ms-MY" sz="20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МАЛЫМИ ОБЪЕМАМИ ЗАКУПАЮТСЯ</a:t>
            </a:r>
            <a:r>
              <a:rPr lang="en-US" sz="20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en-US" sz="20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БОЛЕЕ </a:t>
            </a:r>
            <a:r>
              <a:rPr lang="en-US" sz="20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1000</a:t>
            </a:r>
            <a:r>
              <a:rPr lang="en-US" sz="2000" b="1" i="0" u="none" strike="noStrike" cap="none" spc="0">
                <a:solidFill>
                  <a:schemeClr val="bg2">
                    <a:lumMod val="25000"/>
                  </a:schemeClr>
                </a:solidFill>
                <a:latin typeface="Arimo"/>
                <a:ea typeface="Arimo"/>
                <a:cs typeface="Arimo"/>
              </a:rPr>
              <a:t> РАЗЛИЧНЫХ ВИДОВ ПРОДУКЦИИ</a:t>
            </a:r>
            <a:endParaRPr sz="2000" b="1" i="0" u="none" strike="noStrike" cap="none" spc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0828235" name="五边形 37"/>
          <p:cNvSpPr/>
          <p:nvPr/>
        </p:nvSpPr>
        <p:spPr bwMode="auto">
          <a:xfrm flipH="1">
            <a:off x="6416848" y="2613422"/>
            <a:ext cx="4707812" cy="679693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zh-CN"/>
          </a:p>
        </p:txBody>
      </p:sp>
      <p:sp>
        <p:nvSpPr>
          <p:cNvPr id="1796202329" name="五边形 38"/>
          <p:cNvSpPr/>
          <p:nvPr/>
        </p:nvSpPr>
        <p:spPr bwMode="auto">
          <a:xfrm flipH="1">
            <a:off x="6416848" y="3438263"/>
            <a:ext cx="4707812" cy="679693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zh-CN"/>
          </a:p>
        </p:txBody>
      </p:sp>
      <p:sp>
        <p:nvSpPr>
          <p:cNvPr id="554148350" name="五边形 1"/>
          <p:cNvSpPr/>
          <p:nvPr/>
        </p:nvSpPr>
        <p:spPr bwMode="auto">
          <a:xfrm flipH="0" flipV="0">
            <a:off x="0" y="-20538"/>
            <a:ext cx="5519852" cy="6890198"/>
          </a:xfrm>
          <a:prstGeom prst="homePlate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zh-CN"/>
          </a:p>
        </p:txBody>
      </p:sp>
      <p:sp>
        <p:nvSpPr>
          <p:cNvPr id="673558069" name="TextBox 11"/>
          <p:cNvSpPr txBox="1"/>
          <p:nvPr/>
        </p:nvSpPr>
        <p:spPr bwMode="auto">
          <a:xfrm flipH="0" flipV="0">
            <a:off x="239517" y="2658570"/>
            <a:ext cx="4889208" cy="15319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chemeClr val="bg1">
                    <a:lumMod val="95000"/>
                  </a:schemeClr>
                </a:solidFill>
                <a:latin typeface="Arimo"/>
                <a:ea typeface="Arimo"/>
                <a:cs typeface="Arimo"/>
              </a:rPr>
              <a:t>ТЕХНИЧЕСКАЯ</a:t>
            </a:r>
            <a:endParaRPr sz="4800" b="1">
              <a:solidFill>
                <a:schemeClr val="bg1">
                  <a:lumMod val="95000"/>
                </a:schemeClr>
              </a:solidFill>
              <a:latin typeface="Arimo"/>
              <a:cs typeface="Arimo"/>
            </a:endParaRPr>
          </a:p>
          <a:p>
            <a:pPr>
              <a:defRPr/>
            </a:pPr>
            <a:r>
              <a:rPr lang="zh-CN" sz="4800" b="1">
                <a:solidFill>
                  <a:schemeClr val="bg1">
                    <a:lumMod val="95000"/>
                  </a:schemeClr>
                </a:solidFill>
                <a:latin typeface="Arimo"/>
                <a:ea typeface="Arimo"/>
                <a:cs typeface="Arimo"/>
              </a:rPr>
              <a:t>ПОДДЕРЖКА</a:t>
            </a:r>
            <a:endParaRPr lang="zh-CN" sz="2800" b="1">
              <a:solidFill>
                <a:schemeClr val="bg1">
                  <a:lumMod val="9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1934106713" name="文本框 9"/>
          <p:cNvSpPr txBox="1"/>
          <p:nvPr/>
        </p:nvSpPr>
        <p:spPr bwMode="auto">
          <a:xfrm flipH="0" flipV="0">
            <a:off x="7434010" y="2785447"/>
            <a:ext cx="2342133" cy="36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sz="2400" b="1" i="0" u="none">
                <a:solidFill>
                  <a:srgbClr val="0070C0"/>
                </a:solidFill>
                <a:latin typeface="Arimo"/>
                <a:ea typeface="Arimo"/>
                <a:cs typeface="Arimo"/>
              </a:rPr>
              <a:t>8-903-359-76-49</a:t>
            </a:r>
            <a:endParaRPr sz="2400">
              <a:solidFill>
                <a:srgbClr val="0070C0"/>
              </a:solidFill>
              <a:latin typeface="Arimo"/>
              <a:cs typeface="Arimo"/>
            </a:endParaRPr>
          </a:p>
        </p:txBody>
      </p:sp>
      <p:sp>
        <p:nvSpPr>
          <p:cNvPr id="550241039" name="文本框 9"/>
          <p:cNvSpPr txBox="1"/>
          <p:nvPr/>
        </p:nvSpPr>
        <p:spPr bwMode="auto">
          <a:xfrm flipH="0" flipV="0">
            <a:off x="6631209" y="3618543"/>
            <a:ext cx="3634498" cy="305159"/>
          </a:xfrm>
          <a:prstGeom prst="rect">
            <a:avLst/>
          </a:prstGeom>
          <a:noFill/>
        </p:spPr>
        <p:txBody>
          <a:bodyPr vertOverflow="overflow" horzOverflow="overflow" vert="horz" wrap="square" lIns="0" tIns="0" rIns="0" bIns="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r>
              <a:rPr sz="2000" b="1" u="sng">
                <a:solidFill>
                  <a:schemeClr val="accent1">
                    <a:lumMod val="75000"/>
                  </a:schemeClr>
                </a:solidFill>
                <a:latin typeface="Arimo"/>
                <a:ea typeface="Arimo"/>
                <a:cs typeface="Arimo"/>
                <a:hlinkClick r:id="rId3" tooltip="mailto:vasileva-nm@keysystems.ru"/>
              </a:rPr>
              <a:t>vasileva-nm@keysystems.ru</a:t>
            </a:r>
            <a:endParaRPr sz="2000" u="none">
              <a:solidFill>
                <a:schemeClr val="accent1">
                  <a:lumMod val="75000"/>
                </a:schemeClr>
              </a:solidFill>
              <a:latin typeface="Quicksand Light"/>
              <a:cs typeface="Quicksand Light"/>
            </a:endParaRPr>
          </a:p>
        </p:txBody>
      </p:sp>
      <p:sp>
        <p:nvSpPr>
          <p:cNvPr id="1787166768" name="矩形 8"/>
          <p:cNvSpPr/>
          <p:nvPr/>
        </p:nvSpPr>
        <p:spPr bwMode="auto">
          <a:xfrm>
            <a:off x="0" y="6864"/>
            <a:ext cx="239517" cy="68627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zh-CN"/>
          </a:p>
        </p:txBody>
      </p:sp>
      <p:sp>
        <p:nvSpPr>
          <p:cNvPr id="635562593" name="Freeform 151"/>
          <p:cNvSpPr>
            <a:spLocks noEditPoints="1"/>
          </p:cNvSpPr>
          <p:nvPr/>
        </p:nvSpPr>
        <p:spPr bwMode="auto">
          <a:xfrm>
            <a:off x="10340343" y="2768911"/>
            <a:ext cx="248421" cy="371895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 fill="norm" stroke="1" extrusionOk="0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>
              <a:solidFill>
                <a:srgbClr val="FFFFFF"/>
              </a:solidFill>
              <a:ea typeface="宋体"/>
            </a:endParaRPr>
          </a:p>
        </p:txBody>
      </p:sp>
      <p:sp>
        <p:nvSpPr>
          <p:cNvPr id="1914341425" name="Freeform 15"/>
          <p:cNvSpPr>
            <a:spLocks noEditPoints="1"/>
          </p:cNvSpPr>
          <p:nvPr/>
        </p:nvSpPr>
        <p:spPr bwMode="auto">
          <a:xfrm>
            <a:off x="10265707" y="3618891"/>
            <a:ext cx="397696" cy="318435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 fill="norm" stroke="1" extrusionOk="0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4242046" name="五边形 1"/>
          <p:cNvSpPr/>
          <p:nvPr/>
        </p:nvSpPr>
        <p:spPr bwMode="auto">
          <a:xfrm flipH="0" flipV="0">
            <a:off x="0" y="-20538"/>
            <a:ext cx="12159338" cy="6890197"/>
          </a:xfrm>
          <a:prstGeom prst="homePlate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zh-CN"/>
          </a:p>
        </p:txBody>
      </p:sp>
      <p:sp>
        <p:nvSpPr>
          <p:cNvPr id="730156620" name="TextBox 11"/>
          <p:cNvSpPr txBox="1"/>
          <p:nvPr/>
        </p:nvSpPr>
        <p:spPr bwMode="auto">
          <a:xfrm flipH="0" flipV="0">
            <a:off x="1107972" y="2922561"/>
            <a:ext cx="8979356" cy="8004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sz="4800" b="1">
                <a:solidFill>
                  <a:schemeClr val="bg1">
                    <a:lumMod val="95000"/>
                  </a:schemeClr>
                </a:solidFill>
                <a:latin typeface="Arimo"/>
                <a:ea typeface="Arimo"/>
                <a:cs typeface="Arimo"/>
              </a:rPr>
              <a:t>СПАСИБО ЗА ВНИМАНИЕ!</a:t>
            </a:r>
            <a:endParaRPr sz="4800" b="1">
              <a:solidFill>
                <a:schemeClr val="bg1">
                  <a:lumMod val="95000"/>
                </a:schemeClr>
              </a:solidFill>
              <a:latin typeface="Arimo"/>
              <a:cs typeface="Arimo"/>
            </a:endParaRPr>
          </a:p>
        </p:txBody>
      </p:sp>
      <p:sp>
        <p:nvSpPr>
          <p:cNvPr id="704210633" name="矩形 8"/>
          <p:cNvSpPr/>
          <p:nvPr/>
        </p:nvSpPr>
        <p:spPr bwMode="auto">
          <a:xfrm>
            <a:off x="0" y="6863"/>
            <a:ext cx="239517" cy="68627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Р7-Офис/2024.4.1.625</Application>
  <DocSecurity>0</DocSecurity>
  <PresentationFormat>Widescreen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22</cp:revision>
  <dcterms:modified xsi:type="dcterms:W3CDTF">2025-01-23T06:54:57Z</dcterms:modified>
  <cp:category/>
  <cp:contentStatus/>
  <cp:version/>
</cp:coreProperties>
</file>