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hart1.xml" ContentType="application/vnd.openxmlformats-officedocument.drawingml.char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 /><Relationship Id="rId11" Type="http://schemas.openxmlformats.org/officeDocument/2006/relationships/tableStyles" Target="tableStyles.xml" /><Relationship Id="rId12" Type="http://schemas.openxmlformats.org/officeDocument/2006/relationships/viewProps" Target="viewProps.xml" 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mc="http://schemas.openxmlformats.org/markup-compatibility/2006" xmlns:c15="http://schemas.microsoft.com/office/drawing/2012/chart" xmlns:c14="http://schemas.microsoft.com/office/drawing/2007/8/2/chart" xmlns:c16r2="http://schemas.microsoft.com/office/drawing/2015/06/chart">
  <c:date1904 val="0"/>
  <c:lang val="en-US"/>
  <c:roundedCorners val="0"/>
  <mc:AlternateContent>
    <mc:Choice Requires="c14">
      <c14:style val="101"/>
    </mc:Choice>
    <mc:Fallback>
      <c:style val="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 xml:space="preserve"> 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rgbClr val="CC704B"/>
              </a:solidFill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rgbClr val="9C230D"/>
              </a:solidFill>
            </c:spPr>
          </c:dPt>
          <c:dPt>
            <c:idx val="2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</c:spPr>
          </c:dPt>
          <c:dPt>
            <c:idx val="3"/>
            <c:bubble3D val="0"/>
          </c:dPt>
          <c:cat>
            <c:strRef>
              <c:f>Sheet1!$A$2:$A$5</c:f>
              <c:strCache>
                <c:ptCount val="3"/>
                <c:pt idx="0">
                  <c:v xml:space="preserve">1st Qtr</c:v>
                </c:pt>
                <c:pt idx="1">
                  <c:v xml:space="preserve">2nd Qtr</c:v>
                </c:pt>
                <c:pt idx="2">
                  <c:v xml:space="preserve">3rd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8</c:v>
                </c:pt>
                <c:pt idx="2">
                  <c:v>7</c:v>
                </c:pt>
              </c:numCache>
            </c:numRef>
          </c:val>
        </c:ser>
        <c:dLbls>
          <c:showBubbleSize val="0"/>
          <c:showCatName val="0"/>
          <c:showLeaderLines val="1"/>
          <c:showLegendKey val="0"/>
          <c:showPercent val="0"/>
          <c:showSerName val="0"/>
          <c:showVal val="0"/>
        </c:dLbls>
        <c:firstSliceAng val="0"/>
        <c:holeSize val="50"/>
      </c:doughnutChart>
    </c:plotArea>
    <c:plotVisOnly val="1"/>
    <c:dispBlanksAs val="zero"/>
    <c:showDLblsOverMax val="0"/>
  </c:chart>
  <c:spPr bwMode="auto">
    <a:xfrm>
      <a:off x="1034183" y="2400086"/>
      <a:ext cx="3484320" cy="2315611"/>
    </a:xfrm>
  </c:spPr>
  <c:txPr>
    <a:bodyPr/>
    <a:lstStyle/>
    <a:p>
      <a:pPr>
        <a:defRPr lang="zh-CN"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chart" Target="../charts/chart1.xml" /><Relationship Id="rId4" Type="http://schemas.openxmlformats.org/officeDocument/2006/relationships/image" Target="../media/image4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hyperlink" Target="mailto:vasileva-nm@keysystems.ru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 flipH="0" flipV="0">
            <a:off x="1523999" y="2834026"/>
            <a:ext cx="10457155" cy="2387599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/>
          </a:bodyPr>
          <a:lstStyle/>
          <a:p>
            <a:pPr algn="r">
              <a:defRPr/>
            </a:pP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Электронный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 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магазин </a:t>
            </a:r>
            <a:b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</a:b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закупок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 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малого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 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объема </a:t>
            </a:r>
            <a:b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</a:b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Чувашской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  </a:t>
            </a:r>
            <a:r>
              <a:rPr sz="4800" b="0">
                <a:solidFill>
                  <a:srgbClr val="9C230D"/>
                </a:solidFill>
                <a:latin typeface="Arimo"/>
                <a:ea typeface="Arimo"/>
                <a:cs typeface="Arimo"/>
              </a:rPr>
              <a:t>Республики</a:t>
            </a:r>
            <a:endParaRPr>
              <a:solidFill>
                <a:srgbClr val="9C230D"/>
              </a:solidFill>
              <a:latin typeface="Quicksand Light"/>
              <a:cs typeface="Quicksand Ligh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 flipH="0" flipV="0">
            <a:off x="28689" y="4502949"/>
            <a:ext cx="11952462" cy="2275519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 algn="r">
              <a:defRPr/>
            </a:pPr>
            <a:endParaRPr>
              <a:solidFill>
                <a:srgbClr val="9C230D"/>
              </a:solidFill>
            </a:endParaRPr>
          </a:p>
          <a:p>
            <a:pPr algn="r">
              <a:defRPr/>
            </a:pPr>
            <a:endParaRPr>
              <a:solidFill>
                <a:srgbClr val="9C230D"/>
              </a:solidFill>
            </a:endParaRPr>
          </a:p>
          <a:p>
            <a:pPr algn="r">
              <a:defRPr/>
            </a:pPr>
            <a:r>
              <a:rPr>
                <a:solidFill>
                  <a:srgbClr val="9C230D"/>
                </a:solidFill>
              </a:rPr>
              <a:t>Государственная служба Чувашской Республики </a:t>
            </a:r>
            <a:endParaRPr>
              <a:solidFill>
                <a:srgbClr val="9C230D"/>
              </a:solidFill>
            </a:endParaRPr>
          </a:p>
          <a:p>
            <a:pPr algn="r">
              <a:lnSpc>
                <a:spcPct val="50000"/>
              </a:lnSpc>
              <a:defRPr/>
            </a:pPr>
            <a:r>
              <a:rPr>
                <a:solidFill>
                  <a:srgbClr val="9C230D"/>
                </a:solidFill>
              </a:rPr>
              <a:t>по конкурентной политике и тарифам</a:t>
            </a:r>
            <a:endParaRPr>
              <a:solidFill>
                <a:srgbClr val="9C230D"/>
              </a:solidFill>
            </a:endParaRPr>
          </a:p>
          <a:p>
            <a:pPr algn="r">
              <a:lnSpc>
                <a:spcPct val="50000"/>
              </a:lnSpc>
              <a:defRPr/>
            </a:pPr>
            <a:endParaRPr>
              <a:solidFill>
                <a:srgbClr val="9C230D"/>
              </a:solidFill>
            </a:endParaRPr>
          </a:p>
          <a:p>
            <a:pPr algn="ctr">
              <a:lnSpc>
                <a:spcPct val="50000"/>
              </a:lnSpc>
              <a:defRPr/>
            </a:pPr>
            <a:r>
              <a:rPr b="1">
                <a:solidFill>
                  <a:srgbClr val="9C230D"/>
                </a:solidFill>
              </a:rPr>
              <a:t>torgi.cap.ru</a:t>
            </a:r>
            <a:endParaRPr>
              <a:solidFill>
                <a:srgbClr val="9C230D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tile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19958840" name="原创设计师QQ598969553          _4"/>
          <p:cNvGrpSpPr/>
          <p:nvPr/>
        </p:nvGrpSpPr>
        <p:grpSpPr bwMode="auto">
          <a:xfrm>
            <a:off x="-34725" y="640229"/>
            <a:ext cx="7692228" cy="5502943"/>
            <a:chOff x="0" y="0"/>
            <a:chExt cx="7692228" cy="5502943"/>
          </a:xfrm>
          <a:solidFill>
            <a:schemeClr val="bg1">
              <a:lumMod val="85000"/>
              <a:alpha val="60000"/>
            </a:schemeClr>
          </a:solidFill>
        </p:grpSpPr>
        <p:sp>
          <p:nvSpPr>
            <p:cNvPr id="1458132062" name="Freeform 11"/>
            <p:cNvSpPr/>
            <p:nvPr/>
          </p:nvSpPr>
          <p:spPr bwMode="auto">
            <a:xfrm>
              <a:off x="0" y="0"/>
              <a:ext cx="1561503" cy="1561005"/>
            </a:xfrm>
            <a:custGeom>
              <a:avLst/>
              <a:gdLst>
                <a:gd name="connsiteX0" fmla="*/ 0 w 1776780"/>
                <a:gd name="connsiteY0" fmla="*/ 888107 h 1776213"/>
                <a:gd name="connsiteX1" fmla="*/ 888390 w 1776780"/>
                <a:gd name="connsiteY1" fmla="*/ 0 h 1776213"/>
                <a:gd name="connsiteX2" fmla="*/ 1776780 w 1776780"/>
                <a:gd name="connsiteY2" fmla="*/ 888107 h 1776213"/>
                <a:gd name="connsiteX3" fmla="*/ 888390 w 1776780"/>
                <a:gd name="connsiteY3" fmla="*/ 1776214 h 1776213"/>
                <a:gd name="connsiteX4" fmla="*/ 0 w 1776780"/>
                <a:gd name="connsiteY4" fmla="*/ 888107 h 1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6780" h="1776213" fill="norm" stroke="1" extrusionOk="0">
                  <a:moveTo>
                    <a:pt x="0" y="888107"/>
                  </a:moveTo>
                  <a:cubicBezTo>
                    <a:pt x="0" y="397619"/>
                    <a:pt x="397746" y="0"/>
                    <a:pt x="888390" y="0"/>
                  </a:cubicBezTo>
                  <a:cubicBezTo>
                    <a:pt x="1379034" y="0"/>
                    <a:pt x="1776780" y="397619"/>
                    <a:pt x="1776780" y="888107"/>
                  </a:cubicBezTo>
                  <a:cubicBezTo>
                    <a:pt x="1776780" y="1378595"/>
                    <a:pt x="1379034" y="1776214"/>
                    <a:pt x="888390" y="1776214"/>
                  </a:cubicBezTo>
                  <a:cubicBezTo>
                    <a:pt x="397746" y="1776214"/>
                    <a:pt x="0" y="1378595"/>
                    <a:pt x="0" y="88810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9742" tIns="389658" rIns="389742" bIns="389658" numCol="1" spcCol="1268" anchor="ctr" anchorCtr="0">
              <a:noAutofit/>
            </a:bodyPr>
            <a:lstStyle/>
            <a:p>
              <a:pPr lvl="0" algn="ctr" defTabSz="1511299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400">
                <a:latin typeface="Arial"/>
              </a:endParaRPr>
            </a:p>
          </p:txBody>
        </p:sp>
        <p:sp>
          <p:nvSpPr>
            <p:cNvPr id="648926661" name="Freeform 14"/>
            <p:cNvSpPr/>
            <p:nvPr/>
          </p:nvSpPr>
          <p:spPr bwMode="auto">
            <a:xfrm>
              <a:off x="6130725" y="1171421"/>
              <a:ext cx="1561503" cy="1561005"/>
            </a:xfrm>
            <a:custGeom>
              <a:avLst/>
              <a:gdLst>
                <a:gd name="connsiteX0" fmla="*/ 0 w 1776780"/>
                <a:gd name="connsiteY0" fmla="*/ 888107 h 1776213"/>
                <a:gd name="connsiteX1" fmla="*/ 888390 w 1776780"/>
                <a:gd name="connsiteY1" fmla="*/ 0 h 1776213"/>
                <a:gd name="connsiteX2" fmla="*/ 1776780 w 1776780"/>
                <a:gd name="connsiteY2" fmla="*/ 888107 h 1776213"/>
                <a:gd name="connsiteX3" fmla="*/ 888390 w 1776780"/>
                <a:gd name="connsiteY3" fmla="*/ 1776214 h 1776213"/>
                <a:gd name="connsiteX4" fmla="*/ 0 w 1776780"/>
                <a:gd name="connsiteY4" fmla="*/ 888107 h 1776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76780" h="1776213" fill="norm" stroke="1" extrusionOk="0">
                  <a:moveTo>
                    <a:pt x="0" y="888107"/>
                  </a:moveTo>
                  <a:cubicBezTo>
                    <a:pt x="0" y="397619"/>
                    <a:pt x="397746" y="0"/>
                    <a:pt x="888390" y="0"/>
                  </a:cubicBezTo>
                  <a:cubicBezTo>
                    <a:pt x="1379034" y="0"/>
                    <a:pt x="1776780" y="397619"/>
                    <a:pt x="1776780" y="888107"/>
                  </a:cubicBezTo>
                  <a:cubicBezTo>
                    <a:pt x="1776780" y="1378595"/>
                    <a:pt x="1379034" y="1776214"/>
                    <a:pt x="888390" y="1776214"/>
                  </a:cubicBezTo>
                  <a:cubicBezTo>
                    <a:pt x="397746" y="1776214"/>
                    <a:pt x="0" y="1378595"/>
                    <a:pt x="0" y="88810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9742" tIns="389658" rIns="389742" bIns="389658" numCol="1" spcCol="1268" anchor="ctr" anchorCtr="0">
              <a:noAutofit/>
            </a:bodyPr>
            <a:lstStyle/>
            <a:p>
              <a:pPr lvl="0" algn="ctr" defTabSz="1511299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400">
                <a:latin typeface="Arial"/>
              </a:endParaRPr>
            </a:p>
          </p:txBody>
        </p:sp>
        <p:sp>
          <p:nvSpPr>
            <p:cNvPr id="702274916" name="Oval 5"/>
            <p:cNvSpPr/>
            <p:nvPr/>
          </p:nvSpPr>
          <p:spPr bwMode="auto">
            <a:xfrm>
              <a:off x="3538743" y="1016005"/>
              <a:ext cx="427163" cy="4271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1963770" name="Oval 6"/>
            <p:cNvSpPr/>
            <p:nvPr/>
          </p:nvSpPr>
          <p:spPr bwMode="auto">
            <a:xfrm>
              <a:off x="2527265" y="4746445"/>
              <a:ext cx="309300" cy="3095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5955941" name="Oval 7"/>
            <p:cNvSpPr/>
            <p:nvPr/>
          </p:nvSpPr>
          <p:spPr bwMode="auto">
            <a:xfrm>
              <a:off x="5435265" y="2749758"/>
              <a:ext cx="309300" cy="3095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47085595" name="Oval 8"/>
            <p:cNvSpPr/>
            <p:nvPr/>
          </p:nvSpPr>
          <p:spPr bwMode="auto">
            <a:xfrm>
              <a:off x="3955192" y="5075787"/>
              <a:ext cx="427163" cy="4271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39091149" name="Oval 9"/>
            <p:cNvSpPr/>
            <p:nvPr/>
          </p:nvSpPr>
          <p:spPr bwMode="auto">
            <a:xfrm>
              <a:off x="2615127" y="1623087"/>
              <a:ext cx="309300" cy="3095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94799730" name="Oval 10"/>
            <p:cNvSpPr/>
            <p:nvPr/>
          </p:nvSpPr>
          <p:spPr bwMode="auto">
            <a:xfrm>
              <a:off x="1640079" y="3394081"/>
              <a:ext cx="309300" cy="3095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58437082" name="Oval 12"/>
            <p:cNvSpPr/>
            <p:nvPr/>
          </p:nvSpPr>
          <p:spPr bwMode="auto">
            <a:xfrm>
              <a:off x="3106580" y="1636548"/>
              <a:ext cx="427163" cy="4271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20027463" name="Oval 13"/>
            <p:cNvSpPr/>
            <p:nvPr/>
          </p:nvSpPr>
          <p:spPr bwMode="auto">
            <a:xfrm>
              <a:off x="293585" y="3902901"/>
              <a:ext cx="772179" cy="77220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8894665" name="Oval 15"/>
            <p:cNvSpPr/>
            <p:nvPr/>
          </p:nvSpPr>
          <p:spPr bwMode="auto">
            <a:xfrm>
              <a:off x="4885238" y="2227478"/>
              <a:ext cx="427163" cy="4271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00211755" name="Oval 16"/>
            <p:cNvSpPr/>
            <p:nvPr/>
          </p:nvSpPr>
          <p:spPr bwMode="auto">
            <a:xfrm>
              <a:off x="0" y="4821826"/>
              <a:ext cx="309300" cy="3095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7754078" name="Oval 17"/>
            <p:cNvSpPr/>
            <p:nvPr/>
          </p:nvSpPr>
          <p:spPr bwMode="auto">
            <a:xfrm>
              <a:off x="3084436" y="4381209"/>
              <a:ext cx="309300" cy="3095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820639268" name="原创设计师QQ598969553          _24"/>
          <p:cNvSpPr txBox="1"/>
          <p:nvPr/>
        </p:nvSpPr>
        <p:spPr bwMode="auto">
          <a:xfrm flipH="0" flipV="0">
            <a:off x="297675" y="198088"/>
            <a:ext cx="11707634" cy="88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600" b="1" i="0" u="none" strike="noStrike" cap="none" spc="0">
                <a:solidFill>
                  <a:srgbClr val="9C230D"/>
                </a:solidFill>
                <a:latin typeface="Arimo"/>
                <a:ea typeface="Arimo"/>
                <a:cs typeface="Arimo"/>
              </a:rPr>
              <a:t>Э</a:t>
            </a:r>
            <a:r>
              <a:rPr lang="en-US" sz="2600" b="1" i="0" u="none" strike="noStrike" cap="none" spc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лектронный магазин </a:t>
            </a:r>
            <a:r>
              <a:rPr lang="en-US" sz="2600" b="1" i="0" u="none" strike="noStrike" cap="none" spc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закупок </a:t>
            </a:r>
            <a:endParaRPr sz="2600" b="1" i="0" u="none" strike="noStrike" cap="none" spc="0">
              <a:solidFill>
                <a:srgbClr val="9C230D"/>
              </a:solidFill>
              <a:latin typeface="Arimo"/>
              <a:cs typeface="Arimo"/>
            </a:endParaRPr>
          </a:p>
          <a:p>
            <a:pPr algn="ctr">
              <a:defRPr/>
            </a:pPr>
            <a:r>
              <a:rPr lang="en-US" sz="2600" b="1" i="0" u="none" strike="noStrike" cap="none" spc="0">
                <a:solidFill>
                  <a:srgbClr val="9C230D"/>
                </a:solidFill>
                <a:latin typeface="Arimo"/>
                <a:ea typeface="Arimo"/>
                <a:cs typeface="Arimo"/>
              </a:rPr>
              <a:t>малого объема Чувашской Республики</a:t>
            </a:r>
            <a:endParaRPr sz="2600" b="1">
              <a:solidFill>
                <a:srgbClr val="9C230D"/>
              </a:solidFill>
              <a:latin typeface="Arimo"/>
              <a:cs typeface="Arimo"/>
            </a:endParaRPr>
          </a:p>
        </p:txBody>
      </p:sp>
      <p:sp>
        <p:nvSpPr>
          <p:cNvPr id="2050098597" name="原创设计师QQ598969553          _25"/>
          <p:cNvSpPr txBox="1"/>
          <p:nvPr/>
        </p:nvSpPr>
        <p:spPr bwMode="auto">
          <a:xfrm flipH="0" flipV="0">
            <a:off x="6303042" y="2424125"/>
            <a:ext cx="5555952" cy="3042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450000" algn="just">
              <a:lnSpc>
                <a:spcPct val="88000"/>
              </a:lnSpc>
              <a:defRPr/>
            </a:pPr>
            <a:r>
              <a:rPr lang="ru-RU" sz="16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Электронный магазин – это информационный интернет-ресурс, который предназначен для автоматизации процесса проведения закупок малого объёма. Он создан путем расширения функциональных возможностей региональной информационной системы (РИС) </a:t>
            </a:r>
            <a:r>
              <a:rPr lang="ru-RU" sz="16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и находится по адресу: </a:t>
            </a:r>
            <a:r>
              <a:rPr lang="ru-RU" sz="1600" b="1" i="1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torgi.cap.ru.</a:t>
            </a:r>
            <a:endParaRPr sz="1600" b="1" i="1" u="none" strike="noStrike" cap="none" spc="0">
              <a:solidFill>
                <a:schemeClr val="bg2">
                  <a:lumMod val="25000"/>
                </a:schemeClr>
              </a:solidFill>
              <a:latin typeface="Arimo"/>
              <a:cs typeface="Arimo"/>
            </a:endParaRPr>
          </a:p>
          <a:p>
            <a:pPr marL="0" indent="450000" algn="just">
              <a:lnSpc>
                <a:spcPct val="88000"/>
              </a:lnSpc>
              <a:defRPr/>
            </a:pPr>
            <a:r>
              <a:rPr lang="ru-RU" sz="16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Основная цель ресурса – повышение открытости и прозрачности закупок, экономия бюджетных средств, развитие конкуренции.</a:t>
            </a:r>
            <a:endParaRPr sz="1600" b="1" i="0" u="none" strike="noStrike" cap="none" spc="0">
              <a:solidFill>
                <a:schemeClr val="bg2">
                  <a:lumMod val="25000"/>
                </a:schemeClr>
              </a:solidFill>
              <a:latin typeface="Arimo"/>
              <a:cs typeface="Arimo"/>
            </a:endParaRPr>
          </a:p>
          <a:p>
            <a:pPr marL="0" indent="450000" algn="just">
              <a:lnSpc>
                <a:spcPct val="88000"/>
              </a:lnSpc>
              <a:defRPr/>
            </a:pPr>
            <a:r>
              <a:rPr sz="1600" b="1" i="0" u="none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Сервис предназначен для осуществления малых закупок  </a:t>
            </a:r>
            <a:r>
              <a:rPr sz="1600" b="1" i="0" u="none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для государственных и муниципальных нужд стоимостью до </a:t>
            </a:r>
            <a:r>
              <a:rPr sz="1600" b="1" i="0" u="none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600 </a:t>
            </a:r>
            <a:r>
              <a:rPr sz="1600" b="1" i="0" u="none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тыс руб.</a:t>
            </a:r>
            <a:endParaRPr sz="1600" b="1" i="0" u="none">
              <a:solidFill>
                <a:schemeClr val="bg2">
                  <a:lumMod val="25000"/>
                </a:schemeClr>
              </a:solidFill>
              <a:latin typeface="Arimo"/>
              <a:cs typeface="Arimo"/>
            </a:endParaRPr>
          </a:p>
          <a:p>
            <a:pPr marL="0" indent="450000" algn="just">
              <a:lnSpc>
                <a:spcPct val="88000"/>
              </a:lnSpc>
              <a:defRPr/>
            </a:pPr>
            <a:endParaRPr sz="1200" b="1" i="0" u="none">
              <a:solidFill>
                <a:schemeClr val="bg2">
                  <a:lumMod val="25000"/>
                </a:schemeClr>
              </a:solidFill>
              <a:latin typeface="Arimo"/>
              <a:cs typeface="Arimo"/>
            </a:endParaRPr>
          </a:p>
        </p:txBody>
      </p:sp>
      <p:pic>
        <p:nvPicPr>
          <p:cNvPr id="859630733" name=""/>
          <p:cNvPicPr>
            <a:picLocks noChangeAspect="1"/>
          </p:cNvPicPr>
          <p:nvPr/>
        </p:nvPicPr>
        <p:blipFill>
          <a:blip r:embed="rId3"/>
          <a:srcRect l="18809" t="9440" r="19424" b="16823"/>
          <a:stretch/>
        </p:blipFill>
        <p:spPr bwMode="auto">
          <a:xfrm flipH="0" flipV="0">
            <a:off x="297675" y="1998449"/>
            <a:ext cx="5798325" cy="38936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7005320" name="椭圆 5"/>
          <p:cNvSpPr/>
          <p:nvPr/>
        </p:nvSpPr>
        <p:spPr bwMode="auto">
          <a:xfrm>
            <a:off x="943803" y="3079218"/>
            <a:ext cx="2847539" cy="2847540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sz="2400"/>
          </a:p>
        </p:txBody>
      </p:sp>
      <p:sp>
        <p:nvSpPr>
          <p:cNvPr id="1018362199" name="椭圆 13"/>
          <p:cNvSpPr/>
          <p:nvPr/>
        </p:nvSpPr>
        <p:spPr bwMode="auto">
          <a:xfrm>
            <a:off x="943803" y="769113"/>
            <a:ext cx="2847539" cy="2847540"/>
          </a:xfrm>
          <a:prstGeom prst="ellipse">
            <a:avLst/>
          </a:prstGeom>
          <a:solidFill>
            <a:srgbClr val="AE3B2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sz="1400"/>
          </a:p>
        </p:txBody>
      </p:sp>
      <p:sp>
        <p:nvSpPr>
          <p:cNvPr id="1318541774" name="椭圆 6"/>
          <p:cNvSpPr/>
          <p:nvPr/>
        </p:nvSpPr>
        <p:spPr bwMode="auto">
          <a:xfrm>
            <a:off x="4326456" y="1220630"/>
            <a:ext cx="660669" cy="66085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latin typeface="Impact MT Std"/>
                <a:ea typeface="微软雅黑"/>
              </a:rPr>
              <a:t>1</a:t>
            </a:r>
            <a:endParaRPr lang="zh-CN">
              <a:latin typeface="Impact MT Std"/>
              <a:ea typeface="微软雅黑"/>
            </a:endParaRPr>
          </a:p>
        </p:txBody>
      </p:sp>
      <p:cxnSp>
        <p:nvCxnSpPr>
          <p:cNvPr id="1559377243" name="直接连接符 11"/>
          <p:cNvCxnSpPr>
            <a:cxnSpLocks/>
          </p:cNvCxnSpPr>
          <p:nvPr/>
        </p:nvCxnSpPr>
        <p:spPr bwMode="auto">
          <a:xfrm>
            <a:off x="4987720" y="1569893"/>
            <a:ext cx="115382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0443461" name="TextBox 22"/>
          <p:cNvSpPr txBox="1"/>
          <p:nvPr/>
        </p:nvSpPr>
        <p:spPr bwMode="auto">
          <a:xfrm flipH="0" flipV="0">
            <a:off x="943803" y="1857422"/>
            <a:ext cx="2848978" cy="6709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299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sz="2200" b="1">
                <a:solidFill>
                  <a:schemeClr val="bg1"/>
                </a:solidFill>
                <a:latin typeface="Arimo"/>
                <a:ea typeface="Arimo"/>
                <a:cs typeface="Arimo"/>
              </a:rPr>
              <a:t>ОСНОВНЫЕ</a:t>
            </a:r>
            <a:endParaRPr lang="en-US" sz="2200" b="1">
              <a:solidFill>
                <a:schemeClr val="bg1"/>
              </a:solidFill>
              <a:latin typeface="Arimo"/>
              <a:ea typeface="Arimo"/>
              <a:cs typeface="Arimo"/>
            </a:endParaRPr>
          </a:p>
          <a:p>
            <a:pPr algn="ctr">
              <a:lnSpc>
                <a:spcPct val="100000"/>
              </a:lnSpc>
              <a:defRPr/>
            </a:pPr>
            <a:r>
              <a:rPr lang="en-US" sz="2200" b="1">
                <a:solidFill>
                  <a:schemeClr val="bg1"/>
                </a:solidFill>
                <a:latin typeface="Arimo"/>
                <a:ea typeface="Arimo"/>
                <a:cs typeface="Arimo"/>
              </a:rPr>
              <a:t>ПРЕИМУЩЕСТВА</a:t>
            </a:r>
            <a:endParaRPr sz="2200" b="1">
              <a:solidFill>
                <a:schemeClr val="bg1"/>
              </a:solidFill>
              <a:latin typeface="Arimo"/>
              <a:cs typeface="Arimo"/>
            </a:endParaRPr>
          </a:p>
        </p:txBody>
      </p:sp>
      <p:sp>
        <p:nvSpPr>
          <p:cNvPr id="61203939" name="KSO_Shape"/>
          <p:cNvSpPr/>
          <p:nvPr/>
        </p:nvSpPr>
        <p:spPr bwMode="auto">
          <a:xfrm>
            <a:off x="1424117" y="3907610"/>
            <a:ext cx="1888349" cy="1318698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 fill="norm" stroke="1" extrusionOk="0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zh-CN" sz="1400">
              <a:solidFill>
                <a:srgbClr val="FFFFFF"/>
              </a:solidFill>
              <a:ea typeface="宋体"/>
            </a:endParaRPr>
          </a:p>
        </p:txBody>
      </p:sp>
      <p:sp>
        <p:nvSpPr>
          <p:cNvPr id="388930727" name="标题 11"/>
          <p:cNvSpPr txBox="1"/>
          <p:nvPr/>
        </p:nvSpPr>
        <p:spPr bwMode="auto">
          <a:xfrm flipH="0" flipV="0">
            <a:off x="6224476" y="1070962"/>
            <a:ext cx="5692272" cy="91976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6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Работа с государственными, </a:t>
            </a:r>
            <a:r>
              <a:rPr lang="ru-RU" sz="26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муниципальными учреждениями </a:t>
            </a:r>
            <a:endParaRPr lang="ru-RU" sz="2600" b="0" i="0" u="none" strike="noStrike" cap="none" spc="0">
              <a:solidFill>
                <a:schemeClr val="bg2">
                  <a:lumMod val="25000"/>
                </a:schemeClr>
              </a:solidFill>
              <a:latin typeface="Arimo"/>
              <a:ea typeface="Arimo"/>
              <a:cs typeface="Arimo"/>
            </a:endParaRPr>
          </a:p>
          <a:p>
            <a:pPr algn="l">
              <a:defRPr/>
            </a:pPr>
            <a:r>
              <a:rPr lang="ru-RU" sz="2600" b="0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и гарантированная оплата.</a:t>
            </a:r>
            <a:endParaRPr sz="2600" b="0" i="0" u="none" strike="noStrike" cap="none" spc="0">
              <a:solidFill>
                <a:schemeClr val="bg2">
                  <a:lumMod val="25000"/>
                </a:schemeClr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511377436" name="椭圆 16"/>
          <p:cNvSpPr/>
          <p:nvPr/>
        </p:nvSpPr>
        <p:spPr bwMode="auto">
          <a:xfrm>
            <a:off x="4326457" y="2045669"/>
            <a:ext cx="660669" cy="66085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latin typeface="Impact MT Std"/>
                <a:ea typeface="微软雅黑"/>
              </a:rPr>
              <a:t>2</a:t>
            </a:r>
            <a:endParaRPr lang="zh-CN">
              <a:latin typeface="Impact MT Std"/>
              <a:ea typeface="微软雅黑"/>
            </a:endParaRPr>
          </a:p>
        </p:txBody>
      </p:sp>
      <p:cxnSp>
        <p:nvCxnSpPr>
          <p:cNvPr id="423944952" name="直接连接符 17"/>
          <p:cNvCxnSpPr>
            <a:cxnSpLocks/>
          </p:cNvCxnSpPr>
          <p:nvPr/>
        </p:nvCxnSpPr>
        <p:spPr bwMode="auto">
          <a:xfrm>
            <a:off x="4987721" y="2394932"/>
            <a:ext cx="115382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0724714" name="标题 11"/>
          <p:cNvSpPr txBox="1"/>
          <p:nvPr/>
        </p:nvSpPr>
        <p:spPr bwMode="auto">
          <a:xfrm flipH="0" flipV="0">
            <a:off x="6224476" y="2203650"/>
            <a:ext cx="4763655" cy="382564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6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Отсутствие комиссионных платежей. </a:t>
            </a:r>
            <a:endParaRPr sz="2600" b="0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mo"/>
              <a:cs typeface="Arimo"/>
            </a:endParaRPr>
          </a:p>
        </p:txBody>
      </p:sp>
      <p:sp>
        <p:nvSpPr>
          <p:cNvPr id="947327182" name="椭圆 19"/>
          <p:cNvSpPr/>
          <p:nvPr/>
        </p:nvSpPr>
        <p:spPr bwMode="auto">
          <a:xfrm>
            <a:off x="4326457" y="2889956"/>
            <a:ext cx="660669" cy="66085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latin typeface="Impact MT Std"/>
                <a:ea typeface="微软雅黑"/>
              </a:rPr>
              <a:t>3</a:t>
            </a:r>
            <a:endParaRPr lang="zh-CN">
              <a:latin typeface="Impact MT Std"/>
              <a:ea typeface="微软雅黑"/>
            </a:endParaRPr>
          </a:p>
        </p:txBody>
      </p:sp>
      <p:cxnSp>
        <p:nvCxnSpPr>
          <p:cNvPr id="966882926" name="直接连接符 20"/>
          <p:cNvCxnSpPr>
            <a:cxnSpLocks/>
          </p:cNvCxnSpPr>
          <p:nvPr/>
        </p:nvCxnSpPr>
        <p:spPr bwMode="auto">
          <a:xfrm>
            <a:off x="4987721" y="3239218"/>
            <a:ext cx="115382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8492339" name="标题 11"/>
          <p:cNvSpPr txBox="1"/>
          <p:nvPr/>
        </p:nvSpPr>
        <p:spPr bwMode="auto">
          <a:xfrm flipH="0" flipV="0">
            <a:off x="6224476" y="2761754"/>
            <a:ext cx="5539872" cy="1145857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0000" lnSpcReduction="4000"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sz="240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Информирование заказчиков об оказываемых услугах, поставляемой продукции путем п</a:t>
            </a:r>
            <a:r>
              <a:rPr sz="240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одачи ценовых предложений. </a:t>
            </a:r>
            <a:endParaRPr sz="2400">
              <a:solidFill>
                <a:schemeClr val="bg2">
                  <a:lumMod val="25000"/>
                </a:schemeClr>
              </a:solidFill>
              <a:latin typeface="Arimo"/>
              <a:cs typeface="Arimo"/>
            </a:endParaRPr>
          </a:p>
        </p:txBody>
      </p:sp>
      <p:sp>
        <p:nvSpPr>
          <p:cNvPr id="982724764" name="椭圆 22"/>
          <p:cNvSpPr/>
          <p:nvPr/>
        </p:nvSpPr>
        <p:spPr bwMode="auto">
          <a:xfrm>
            <a:off x="4326457" y="3714993"/>
            <a:ext cx="660669" cy="66085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latin typeface="Impact MT Std"/>
                <a:ea typeface="微软雅黑"/>
              </a:rPr>
              <a:t>4</a:t>
            </a:r>
            <a:endParaRPr lang="zh-CN">
              <a:latin typeface="Impact MT Std"/>
              <a:ea typeface="微软雅黑"/>
            </a:endParaRPr>
          </a:p>
        </p:txBody>
      </p:sp>
      <p:cxnSp>
        <p:nvCxnSpPr>
          <p:cNvPr id="1874473619" name="直接连接符 23"/>
          <p:cNvCxnSpPr>
            <a:cxnSpLocks/>
          </p:cNvCxnSpPr>
          <p:nvPr/>
        </p:nvCxnSpPr>
        <p:spPr bwMode="auto">
          <a:xfrm>
            <a:off x="4987721" y="4064255"/>
            <a:ext cx="115382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6546433" name="椭圆 25"/>
          <p:cNvSpPr/>
          <p:nvPr/>
        </p:nvSpPr>
        <p:spPr bwMode="auto">
          <a:xfrm>
            <a:off x="4326457" y="4540031"/>
            <a:ext cx="660669" cy="660854"/>
          </a:xfrm>
          <a:prstGeom prst="ellipse">
            <a:avLst/>
          </a:prstGeom>
          <a:solidFill>
            <a:srgbClr val="AE3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>
                <a:latin typeface="Impact MT Std"/>
                <a:ea typeface="微软雅黑"/>
              </a:rPr>
              <a:t>5</a:t>
            </a:r>
            <a:endParaRPr lang="zh-CN">
              <a:latin typeface="Impact MT Std"/>
              <a:ea typeface="微软雅黑"/>
            </a:endParaRPr>
          </a:p>
        </p:txBody>
      </p:sp>
      <p:cxnSp>
        <p:nvCxnSpPr>
          <p:cNvPr id="282161858" name="直接连接符 26"/>
          <p:cNvCxnSpPr>
            <a:cxnSpLocks/>
          </p:cNvCxnSpPr>
          <p:nvPr/>
        </p:nvCxnSpPr>
        <p:spPr bwMode="auto">
          <a:xfrm>
            <a:off x="4987721" y="4889292"/>
            <a:ext cx="1153823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9472490" name="标题 11"/>
          <p:cNvSpPr txBox="1"/>
          <p:nvPr/>
        </p:nvSpPr>
        <p:spPr bwMode="auto">
          <a:xfrm flipH="0" flipV="0">
            <a:off x="6224476" y="4540031"/>
            <a:ext cx="5625597" cy="1290202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0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Настройка уведомлений по интересующим закупкам по выбранным кодам </a:t>
            </a:r>
            <a:r>
              <a:rPr lang="ru-RU" sz="20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ОКПД</a:t>
            </a:r>
            <a:r>
              <a:rPr lang="ru-RU" sz="20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2</a:t>
            </a:r>
            <a:r>
              <a:rPr lang="ru-RU" sz="20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.</a:t>
            </a:r>
            <a:endParaRPr sz="2000">
              <a:latin typeface="Arimo"/>
              <a:cs typeface="Arimo"/>
            </a:endParaRPr>
          </a:p>
        </p:txBody>
      </p:sp>
      <p:sp>
        <p:nvSpPr>
          <p:cNvPr id="262372539" name="标题 11"/>
          <p:cNvSpPr txBox="1"/>
          <p:nvPr/>
        </p:nvSpPr>
        <p:spPr bwMode="auto">
          <a:xfrm flipH="0" flipV="0">
            <a:off x="6224476" y="3852381"/>
            <a:ext cx="4763655" cy="386078"/>
          </a:xfrm>
          <a:prstGeom prst="rect">
            <a:avLst/>
          </a:prstGeo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75000" lnSpcReduction="5000"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2600" b="0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Обеспечение прозрачности  закупок.</a:t>
            </a:r>
            <a:endParaRPr sz="2600">
              <a:latin typeface="Arimo"/>
              <a:cs typeface="Arim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862020782" name="组合 142"/>
          <p:cNvGrpSpPr/>
          <p:nvPr/>
        </p:nvGrpSpPr>
        <p:grpSpPr bwMode="auto">
          <a:xfrm flipH="1" flipV="0">
            <a:off x="3463521" y="2577583"/>
            <a:ext cx="6829900" cy="2839582"/>
            <a:chOff x="0" y="0"/>
            <a:chExt cx="6829900" cy="2839582"/>
          </a:xfrm>
        </p:grpSpPr>
        <p:sp>
          <p:nvSpPr>
            <p:cNvPr id="857798943" name="矩形 143"/>
            <p:cNvSpPr/>
            <p:nvPr/>
          </p:nvSpPr>
          <p:spPr bwMode="auto">
            <a:xfrm flipH="0" flipV="0">
              <a:off x="1897393" y="0"/>
              <a:ext cx="1134985" cy="72685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defRPr/>
              </a:pPr>
              <a:r>
                <a:rPr lang="zh-CN" sz="2000" b="1">
                  <a:latin typeface="Arimo"/>
                  <a:ea typeface="Arimo"/>
                  <a:cs typeface="Arimo"/>
                </a:rPr>
                <a:t>1275</a:t>
              </a:r>
              <a:r>
                <a:rPr lang="zh-CN" sz="1800" b="1">
                  <a:latin typeface="Arimo"/>
                  <a:ea typeface="Arimo"/>
                  <a:cs typeface="Arimo"/>
                </a:rPr>
                <a:t>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ед.</a:t>
              </a:r>
              <a:endParaRPr sz="1400" b="1">
                <a:solidFill>
                  <a:schemeClr val="bg1"/>
                </a:solidFill>
                <a:latin typeface="Arimo"/>
                <a:ea typeface="Arimo"/>
                <a:cs typeface="Arimo"/>
              </a:endParaRPr>
            </a:p>
            <a:p>
              <a:pPr algn="l">
                <a:defRPr/>
              </a:pPr>
              <a:r>
                <a:rPr lang="zh-CN" sz="11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н</a:t>
              </a:r>
              <a:r>
                <a:rPr lang="zh-CN" sz="11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а сумму</a:t>
              </a:r>
              <a:r>
                <a:rPr lang="zh-CN" sz="11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230 </a:t>
              </a:r>
              <a:r>
                <a:rPr lang="zh-CN" sz="11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млн руб.</a:t>
              </a:r>
              <a:r>
                <a:rPr lang="zh-CN" sz="11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endParaRPr sz="1100" b="1" i="0" u="none" strike="noStrike" cap="none" spc="0">
                <a:solidFill>
                  <a:schemeClr val="bg1"/>
                </a:solidFill>
                <a:latin typeface="Arimo"/>
                <a:ea typeface="Arimo"/>
                <a:cs typeface="Arimo"/>
              </a:endParaRPr>
            </a:p>
          </p:txBody>
        </p:sp>
        <p:sp>
          <p:nvSpPr>
            <p:cNvPr id="1197408897" name="矩形 144"/>
            <p:cNvSpPr/>
            <p:nvPr/>
          </p:nvSpPr>
          <p:spPr bwMode="auto">
            <a:xfrm flipH="1" flipV="0">
              <a:off x="0" y="1024983"/>
              <a:ext cx="3032383" cy="725446"/>
            </a:xfrm>
            <a:prstGeom prst="rect">
              <a:avLst/>
            </a:prstGeom>
            <a:solidFill>
              <a:srgbClr val="394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defRPr/>
              </a:pPr>
              <a:r>
                <a:rPr lang="zh-CN" sz="2000" b="1">
                  <a:latin typeface="Arimo"/>
                  <a:ea typeface="Arimo"/>
                  <a:cs typeface="Arimo"/>
                </a:rPr>
                <a:t>5427</a:t>
              </a:r>
              <a:r>
                <a:rPr lang="zh-CN" sz="1800" b="1">
                  <a:latin typeface="Arimo"/>
                  <a:ea typeface="Arimo"/>
                  <a:cs typeface="Arimo"/>
                </a:rPr>
                <a:t>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ед.</a:t>
              </a:r>
              <a:endParaRPr sz="1400" b="1">
                <a:solidFill>
                  <a:schemeClr val="bg1"/>
                </a:solidFill>
                <a:latin typeface="Arimo"/>
                <a:ea typeface="Arimo"/>
                <a:cs typeface="Arimo"/>
              </a:endParaRPr>
            </a:p>
            <a:p>
              <a:pPr algn="l">
                <a:defRPr/>
              </a:pP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на сумму </a:t>
              </a:r>
              <a:r>
                <a:rPr lang="zh-CN" sz="18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515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млн руб.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endParaRPr sz="1400" b="1">
                <a:latin typeface="Quicksand Light"/>
                <a:cs typeface="Quicksand Light"/>
              </a:endParaRPr>
            </a:p>
          </p:txBody>
        </p:sp>
        <p:sp>
          <p:nvSpPr>
            <p:cNvPr id="1989392403" name="矩形 145"/>
            <p:cNvSpPr/>
            <p:nvPr/>
          </p:nvSpPr>
          <p:spPr bwMode="auto">
            <a:xfrm flipH="1" flipV="0">
              <a:off x="291996" y="2093379"/>
              <a:ext cx="2740386" cy="746202"/>
            </a:xfrm>
            <a:prstGeom prst="rect">
              <a:avLst/>
            </a:prstGeom>
            <a:solidFill>
              <a:srgbClr val="697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>
                <a:defRPr/>
              </a:pPr>
              <a:r>
                <a:rPr lang="zh-CN" sz="2000" b="1">
                  <a:latin typeface="Arimo"/>
                  <a:ea typeface="Arimo"/>
                  <a:cs typeface="Arimo"/>
                </a:rPr>
                <a:t>4667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ед.</a:t>
              </a:r>
              <a:endParaRPr sz="1400" b="1">
                <a:solidFill>
                  <a:schemeClr val="bg1"/>
                </a:solidFill>
                <a:latin typeface="Arimo"/>
                <a:ea typeface="Arimo"/>
                <a:cs typeface="Arimo"/>
              </a:endParaRPr>
            </a:p>
            <a:p>
              <a:pPr algn="l">
                <a:defRPr/>
              </a:pP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на сумму </a:t>
              </a:r>
              <a:r>
                <a:rPr lang="zh-CN" sz="18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490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млн руб.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endParaRPr sz="1400" b="1">
                <a:latin typeface="Quicksand Light"/>
                <a:cs typeface="Quicksand Light"/>
              </a:endParaRPr>
            </a:p>
          </p:txBody>
        </p:sp>
        <p:sp>
          <p:nvSpPr>
            <p:cNvPr id="1182619470" name="矩形 148"/>
            <p:cNvSpPr/>
            <p:nvPr/>
          </p:nvSpPr>
          <p:spPr bwMode="auto">
            <a:xfrm flipH="1" flipV="0">
              <a:off x="5499060" y="1106119"/>
              <a:ext cx="1330840" cy="3965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sz="2000">
                  <a:solidFill>
                    <a:schemeClr val="bg1"/>
                  </a:solidFill>
                  <a:latin typeface="Century Gothic"/>
                  <a:cs typeface="Arial"/>
                </a:rPr>
                <a:t>9850</a:t>
              </a:r>
              <a:endParaRPr/>
            </a:p>
          </p:txBody>
        </p:sp>
      </p:grpSp>
      <p:grpSp>
        <p:nvGrpSpPr>
          <p:cNvPr id="472887090" name="组合 8"/>
          <p:cNvGrpSpPr/>
          <p:nvPr/>
        </p:nvGrpSpPr>
        <p:grpSpPr bwMode="auto">
          <a:xfrm flipH="0" flipV="0">
            <a:off x="5418984" y="2529227"/>
            <a:ext cx="1603605" cy="838613"/>
            <a:chOff x="0" y="0"/>
            <a:chExt cx="1603605" cy="838613"/>
          </a:xfrm>
        </p:grpSpPr>
        <p:grpSp>
          <p:nvGrpSpPr>
            <p:cNvPr id="25742865" name="组合 6"/>
            <p:cNvGrpSpPr/>
            <p:nvPr/>
          </p:nvGrpSpPr>
          <p:grpSpPr bwMode="auto">
            <a:xfrm flipH="0" flipV="0">
              <a:off x="0" y="0"/>
              <a:ext cx="1603605" cy="838613"/>
              <a:chOff x="0" y="0"/>
              <a:chExt cx="1603605" cy="838613"/>
            </a:xfrm>
          </p:grpSpPr>
          <p:sp>
            <p:nvSpPr>
              <p:cNvPr id="910202879" name="椭圆 3"/>
              <p:cNvSpPr/>
              <p:nvPr/>
            </p:nvSpPr>
            <p:spPr bwMode="auto">
              <a:xfrm>
                <a:off x="121230" y="63394"/>
                <a:ext cx="1361134" cy="7118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sz="3200"/>
              </a:p>
            </p:txBody>
          </p:sp>
          <p:sp>
            <p:nvSpPr>
              <p:cNvPr id="1627956952" name="椭圆 151"/>
              <p:cNvSpPr/>
              <p:nvPr/>
            </p:nvSpPr>
            <p:spPr bwMode="auto">
              <a:xfrm>
                <a:off x="0" y="0"/>
                <a:ext cx="1603606" cy="83861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sz="3200"/>
              </a:p>
            </p:txBody>
          </p:sp>
        </p:grpSp>
        <p:sp>
          <p:nvSpPr>
            <p:cNvPr id="1922247869" name="TextBox 32"/>
            <p:cNvSpPr txBox="1"/>
            <p:nvPr/>
          </p:nvSpPr>
          <p:spPr bwMode="auto">
            <a:xfrm flipH="0" flipV="0">
              <a:off x="113865" y="159943"/>
              <a:ext cx="1367398" cy="457560"/>
            </a:xfrm>
            <a:prstGeom prst="rect">
              <a:avLst/>
            </a:prstGeom>
            <a:noFill/>
            <a:ln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2022</a:t>
              </a:r>
              <a:r>
                <a:rPr lang="en-US" sz="20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 </a:t>
              </a:r>
              <a:r>
                <a:rPr lang="en-US" sz="20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г.</a:t>
              </a:r>
              <a:endParaRPr sz="2400" b="1">
                <a:solidFill>
                  <a:srgbClr val="697E92"/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1317640001" name="组合 8"/>
          <p:cNvGrpSpPr/>
          <p:nvPr/>
        </p:nvGrpSpPr>
        <p:grpSpPr bwMode="auto">
          <a:xfrm flipH="0" flipV="0">
            <a:off x="5442014" y="3545285"/>
            <a:ext cx="1603605" cy="838613"/>
            <a:chOff x="0" y="0"/>
            <a:chExt cx="1603605" cy="838613"/>
          </a:xfrm>
        </p:grpSpPr>
        <p:grpSp>
          <p:nvGrpSpPr>
            <p:cNvPr id="1106966511" name="组合 6"/>
            <p:cNvGrpSpPr/>
            <p:nvPr/>
          </p:nvGrpSpPr>
          <p:grpSpPr bwMode="auto">
            <a:xfrm flipH="0" flipV="0">
              <a:off x="0" y="0"/>
              <a:ext cx="1603605" cy="838613"/>
              <a:chOff x="0" y="0"/>
              <a:chExt cx="1603605" cy="838613"/>
            </a:xfrm>
          </p:grpSpPr>
          <p:sp>
            <p:nvSpPr>
              <p:cNvPr id="1693061383" name="椭圆 3"/>
              <p:cNvSpPr/>
              <p:nvPr/>
            </p:nvSpPr>
            <p:spPr bwMode="auto">
              <a:xfrm>
                <a:off x="121230" y="63394"/>
                <a:ext cx="1361133" cy="7118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sz="3200"/>
              </a:p>
            </p:txBody>
          </p:sp>
          <p:sp>
            <p:nvSpPr>
              <p:cNvPr id="587866098" name="椭圆 151"/>
              <p:cNvSpPr/>
              <p:nvPr/>
            </p:nvSpPr>
            <p:spPr bwMode="auto">
              <a:xfrm>
                <a:off x="0" y="0"/>
                <a:ext cx="1603606" cy="83861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sz="3200"/>
              </a:p>
            </p:txBody>
          </p:sp>
        </p:grpSp>
        <p:sp>
          <p:nvSpPr>
            <p:cNvPr id="501461390" name="TextBox 32"/>
            <p:cNvSpPr txBox="1"/>
            <p:nvPr/>
          </p:nvSpPr>
          <p:spPr bwMode="auto">
            <a:xfrm flipH="0" flipV="0">
              <a:off x="106911" y="159942"/>
              <a:ext cx="1373728" cy="457560"/>
            </a:xfrm>
            <a:prstGeom prst="rect">
              <a:avLst/>
            </a:prstGeom>
            <a:noFill/>
            <a:ln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2023</a:t>
              </a:r>
              <a:r>
                <a:rPr lang="en-US" sz="20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 </a:t>
              </a:r>
              <a:r>
                <a:rPr lang="en-US" sz="2000" b="1" i="0" u="none" strike="noStrike" cap="none" spc="0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г.</a:t>
              </a:r>
              <a:endParaRPr lang="zh-CN" sz="2400">
                <a:solidFill>
                  <a:srgbClr val="697E92"/>
                </a:solidFill>
                <a:latin typeface="Century Gothic"/>
              </a:endParaRPr>
            </a:p>
          </p:txBody>
        </p:sp>
      </p:grpSp>
      <p:grpSp>
        <p:nvGrpSpPr>
          <p:cNvPr id="59585332" name="组合 8"/>
          <p:cNvGrpSpPr/>
          <p:nvPr/>
        </p:nvGrpSpPr>
        <p:grpSpPr bwMode="auto">
          <a:xfrm flipH="0" flipV="0">
            <a:off x="5451440" y="4643336"/>
            <a:ext cx="1603605" cy="838613"/>
            <a:chOff x="0" y="0"/>
            <a:chExt cx="1603605" cy="838613"/>
          </a:xfrm>
        </p:grpSpPr>
        <p:grpSp>
          <p:nvGrpSpPr>
            <p:cNvPr id="746778982" name="组合 6"/>
            <p:cNvGrpSpPr/>
            <p:nvPr/>
          </p:nvGrpSpPr>
          <p:grpSpPr bwMode="auto">
            <a:xfrm flipH="0" flipV="0">
              <a:off x="0" y="0"/>
              <a:ext cx="1603605" cy="838613"/>
              <a:chOff x="0" y="0"/>
              <a:chExt cx="1603605" cy="838613"/>
            </a:xfrm>
          </p:grpSpPr>
          <p:sp>
            <p:nvSpPr>
              <p:cNvPr id="2110155179" name="椭圆 3"/>
              <p:cNvSpPr/>
              <p:nvPr/>
            </p:nvSpPr>
            <p:spPr bwMode="auto">
              <a:xfrm>
                <a:off x="121230" y="63394"/>
                <a:ext cx="1361133" cy="71181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sz="3200"/>
              </a:p>
            </p:txBody>
          </p:sp>
          <p:sp>
            <p:nvSpPr>
              <p:cNvPr id="723232105" name="椭圆 151"/>
              <p:cNvSpPr/>
              <p:nvPr/>
            </p:nvSpPr>
            <p:spPr bwMode="auto">
              <a:xfrm>
                <a:off x="0" y="0"/>
                <a:ext cx="1603606" cy="838614"/>
              </a:xfrm>
              <a:prstGeom prst="ellipse">
                <a:avLst/>
              </a:prstGeom>
              <a:noFill/>
              <a:ln w="635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sz="3200"/>
              </a:p>
            </p:txBody>
          </p:sp>
        </p:grpSp>
        <p:sp>
          <p:nvSpPr>
            <p:cNvPr id="144733380" name="TextBox 32"/>
            <p:cNvSpPr txBox="1"/>
            <p:nvPr/>
          </p:nvSpPr>
          <p:spPr bwMode="auto">
            <a:xfrm flipH="0" flipV="0">
              <a:off x="72215" y="159942"/>
              <a:ext cx="1407552" cy="457560"/>
            </a:xfrm>
            <a:prstGeom prst="rect">
              <a:avLst/>
            </a:prstGeom>
            <a:noFill/>
            <a:ln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4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2024</a:t>
              </a:r>
              <a:r>
                <a:rPr lang="en-US" sz="2000" b="1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 </a:t>
              </a:r>
              <a:r>
                <a:rPr lang="en-US" sz="2000" b="1" i="0" u="none" strike="noStrike" cap="none" spc="0">
                  <a:solidFill>
                    <a:srgbClr val="697E92"/>
                  </a:solidFill>
                  <a:latin typeface="Arimo"/>
                  <a:ea typeface="Arimo"/>
                  <a:cs typeface="Arimo"/>
                </a:rPr>
                <a:t>г.</a:t>
              </a:r>
              <a:endParaRPr sz="2400" b="1">
                <a:solidFill>
                  <a:srgbClr val="697E92"/>
                </a:solidFill>
                <a:latin typeface="Quicksand Light"/>
                <a:cs typeface="Quicksand Light"/>
              </a:endParaRPr>
            </a:p>
          </p:txBody>
        </p:sp>
      </p:grpSp>
      <p:sp>
        <p:nvSpPr>
          <p:cNvPr id="299204228" name=""/>
          <p:cNvSpPr txBox="1"/>
          <p:nvPr/>
        </p:nvSpPr>
        <p:spPr bwMode="auto">
          <a:xfrm flipH="0" flipV="0">
            <a:off x="7247426" y="1991180"/>
            <a:ext cx="2747239" cy="50876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lnSpc>
                <a:spcPct val="113999"/>
              </a:lnSpc>
              <a:defRPr/>
            </a:pP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223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-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ФЗ</a:t>
            </a:r>
            <a:endParaRPr sz="2400" b="1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mo"/>
              <a:cs typeface="Arimo"/>
            </a:endParaRPr>
          </a:p>
        </p:txBody>
      </p:sp>
      <p:grpSp>
        <p:nvGrpSpPr>
          <p:cNvPr id="1416719577" name="组合 1"/>
          <p:cNvGrpSpPr/>
          <p:nvPr/>
        </p:nvGrpSpPr>
        <p:grpSpPr bwMode="auto">
          <a:xfrm flipH="0" flipV="0">
            <a:off x="838483" y="2562463"/>
            <a:ext cx="4348102" cy="2844374"/>
            <a:chOff x="0" y="0"/>
            <a:chExt cx="4348102" cy="2844374"/>
          </a:xfrm>
        </p:grpSpPr>
        <p:sp>
          <p:nvSpPr>
            <p:cNvPr id="1749383944" name="矩形 132"/>
            <p:cNvSpPr/>
            <p:nvPr/>
          </p:nvSpPr>
          <p:spPr bwMode="auto">
            <a:xfrm flipH="0" flipV="0">
              <a:off x="0" y="0"/>
              <a:ext cx="4348102" cy="72685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defRPr/>
              </a:pPr>
              <a:r>
                <a:rPr lang="zh-CN" sz="20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11 025</a:t>
              </a:r>
              <a:r>
                <a:rPr lang="zh-CN" sz="18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r>
                <a:rPr lang="zh-CN" sz="14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ед.</a:t>
              </a:r>
              <a:endParaRPr lang="zh-CN" sz="1800" b="1">
                <a:solidFill>
                  <a:schemeClr val="bg1"/>
                </a:solidFill>
                <a:latin typeface="Arimo"/>
                <a:ea typeface="Arimo"/>
                <a:cs typeface="Arimo"/>
              </a:endParaRPr>
            </a:p>
            <a:p>
              <a:pPr algn="r">
                <a:defRPr/>
              </a:pPr>
              <a:r>
                <a:rPr lang="zh-CN" sz="14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на сумму </a:t>
              </a:r>
              <a:r>
                <a:rPr lang="zh-CN" sz="18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2,5</a:t>
              </a:r>
              <a:r>
                <a:rPr lang="zh-CN" sz="14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млрд руб.</a:t>
              </a:r>
              <a:r>
                <a:rPr lang="zh-CN" sz="2600" b="1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endParaRPr sz="3200">
                <a:solidFill>
                  <a:schemeClr val="bg1"/>
                </a:solidFill>
              </a:endParaRPr>
            </a:p>
          </p:txBody>
        </p:sp>
        <p:sp>
          <p:nvSpPr>
            <p:cNvPr id="479966180" name="矩形 133"/>
            <p:cNvSpPr/>
            <p:nvPr/>
          </p:nvSpPr>
          <p:spPr bwMode="auto">
            <a:xfrm flipH="0" flipV="0">
              <a:off x="867039" y="1038699"/>
              <a:ext cx="3481062" cy="726852"/>
            </a:xfrm>
            <a:prstGeom prst="rect">
              <a:avLst/>
            </a:prstGeom>
            <a:solidFill>
              <a:srgbClr val="394A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defRPr/>
              </a:pPr>
              <a:r>
                <a:rPr lang="zh-CN" sz="2000" b="1">
                  <a:latin typeface="Arimo"/>
                  <a:ea typeface="Arimo"/>
                  <a:cs typeface="Arimo"/>
                </a:rPr>
                <a:t>9850</a:t>
              </a:r>
              <a:r>
                <a:rPr lang="zh-CN" sz="1800" b="1">
                  <a:latin typeface="Arimo"/>
                  <a:ea typeface="Arimo"/>
                  <a:cs typeface="Arimo"/>
                </a:rPr>
                <a:t> </a:t>
              </a:r>
              <a:r>
                <a:rPr lang="zh-CN" sz="1400" b="1">
                  <a:latin typeface="Arimo"/>
                  <a:ea typeface="Arimo"/>
                  <a:cs typeface="Arimo"/>
                </a:rPr>
                <a:t>ед.</a:t>
              </a:r>
              <a:endParaRPr lang="zh-CN" sz="2600" b="1">
                <a:latin typeface="Arimo"/>
                <a:ea typeface="Arimo"/>
                <a:cs typeface="Arimo"/>
              </a:endParaRPr>
            </a:p>
            <a:p>
              <a:pPr algn="r">
                <a:defRPr/>
              </a:pP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на сумму </a:t>
              </a:r>
              <a:r>
                <a:rPr lang="zh-CN" sz="18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2,3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млрд руб.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endParaRPr sz="2600" b="1">
                <a:latin typeface="Quicksand Light"/>
                <a:cs typeface="Quicksand Light"/>
              </a:endParaRPr>
            </a:p>
          </p:txBody>
        </p:sp>
        <p:sp>
          <p:nvSpPr>
            <p:cNvPr id="795815043" name="矩形 134"/>
            <p:cNvSpPr/>
            <p:nvPr/>
          </p:nvSpPr>
          <p:spPr bwMode="auto">
            <a:xfrm flipH="0" flipV="0">
              <a:off x="725892" y="2118833"/>
              <a:ext cx="3622209" cy="725541"/>
            </a:xfrm>
            <a:prstGeom prst="rect">
              <a:avLst/>
            </a:prstGeom>
            <a:solidFill>
              <a:srgbClr val="697E9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>
                <a:defRPr/>
              </a:pPr>
              <a:r>
                <a:rPr lang="zh-CN" sz="2000" b="1">
                  <a:latin typeface="Arimo"/>
                  <a:ea typeface="Arimo"/>
                  <a:cs typeface="Arimo"/>
                </a:rPr>
                <a:t>9891</a:t>
              </a:r>
              <a:r>
                <a:rPr lang="zh-CN" sz="1800" b="1">
                  <a:latin typeface="Arimo"/>
                  <a:ea typeface="Arimo"/>
                  <a:cs typeface="Arimo"/>
                </a:rPr>
                <a:t> 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ед.</a:t>
              </a:r>
              <a:endParaRPr sz="2600" b="1">
                <a:solidFill>
                  <a:schemeClr val="bg1"/>
                </a:solidFill>
                <a:latin typeface="Arimo"/>
                <a:ea typeface="Arimo"/>
                <a:cs typeface="Arimo"/>
              </a:endParaRPr>
            </a:p>
            <a:p>
              <a:pPr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на сумму </a:t>
              </a:r>
              <a:r>
                <a:rPr lang="zh-CN" sz="18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3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млрд руб.</a:t>
              </a:r>
              <a:r>
                <a:rPr lang="zh-CN" sz="1400" b="1" i="0" u="none" strike="noStrike" cap="none" spc="0">
                  <a:solidFill>
                    <a:schemeClr val="bg1"/>
                  </a:solidFill>
                  <a:latin typeface="Arimo"/>
                  <a:ea typeface="Arimo"/>
                  <a:cs typeface="Arimo"/>
                </a:rPr>
                <a:t> </a:t>
              </a:r>
              <a:endParaRPr sz="1400"/>
            </a:p>
          </p:txBody>
        </p:sp>
      </p:grpSp>
      <p:sp>
        <p:nvSpPr>
          <p:cNvPr id="1127799289" name="矩形 107"/>
          <p:cNvSpPr/>
          <p:nvPr/>
        </p:nvSpPr>
        <p:spPr bwMode="auto">
          <a:xfrm rot="0" flipH="0" flipV="0">
            <a:off x="20020" y="686097"/>
            <a:ext cx="12208225" cy="701399"/>
          </a:xfrm>
          <a:prstGeom prst="rect">
            <a:avLst/>
          </a:prstGeom>
          <a:grp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000" b="1" u="none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ПОКАЗАТЕЛИ </a:t>
            </a:r>
            <a:r>
              <a:rPr lang="en-US" sz="2000" b="1" u="none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ЗАКУПОК МАЛОГО ОБЪЁМА </a:t>
            </a:r>
            <a:endParaRPr lang="en-US" sz="2000" b="1" u="none">
              <a:solidFill>
                <a:schemeClr val="accent1">
                  <a:lumMod val="50000"/>
                </a:schemeClr>
              </a:solidFill>
              <a:latin typeface="Arimo"/>
              <a:ea typeface="Arimo"/>
              <a:cs typeface="Arimo"/>
            </a:endParaRPr>
          </a:p>
          <a:p>
            <a:pPr algn="ctr">
              <a:defRPr/>
            </a:pPr>
            <a:r>
              <a:rPr lang="en-US" sz="2000" b="1" u="none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ПО ЧУВАШСКОЙ РЕСПУБЛИКЕ ЗА </a:t>
            </a:r>
            <a:r>
              <a:rPr lang="en-US" sz="2000" b="1" u="none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2022 </a:t>
            </a:r>
            <a:r>
              <a:rPr lang="en-US" sz="2000" b="1" i="0" u="none" strike="noStrike" cap="none" spc="0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–</a:t>
            </a:r>
            <a:r>
              <a:rPr lang="en-US" sz="2000" b="1" u="none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 2024</a:t>
            </a:r>
            <a:r>
              <a:rPr lang="en-US" sz="2000" b="1" u="none">
                <a:solidFill>
                  <a:schemeClr val="accent1">
                    <a:lumMod val="50000"/>
                  </a:schemeClr>
                </a:solidFill>
                <a:latin typeface="Arimo"/>
                <a:ea typeface="Arimo"/>
                <a:cs typeface="Arimo"/>
              </a:rPr>
              <a:t> гг.</a:t>
            </a:r>
            <a:endParaRPr sz="2000" b="1" i="0" u="none" strike="noStrike" cap="none" spc="0">
              <a:solidFill>
                <a:schemeClr val="accent1">
                  <a:lumMod val="50000"/>
                </a:schemeClr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116895891" name=""/>
          <p:cNvSpPr txBox="1"/>
          <p:nvPr/>
        </p:nvSpPr>
        <p:spPr bwMode="auto">
          <a:xfrm flipH="0" flipV="0">
            <a:off x="1808470" y="1991720"/>
            <a:ext cx="3376285" cy="508762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spAutoFit/>
          </a:bodyPr>
          <a:p>
            <a:pPr algn="r">
              <a:lnSpc>
                <a:spcPct val="113999"/>
              </a:lnSpc>
              <a:defRPr/>
            </a:pP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44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-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sz="2400" b="1" i="0" u="none" strike="noStrike" cap="none" spc="0">
                <a:solidFill>
                  <a:schemeClr val="tx1">
                    <a:lumMod val="75000"/>
                    <a:lumOff val="25000"/>
                  </a:schemeClr>
                </a:solidFill>
                <a:latin typeface="Arimo"/>
                <a:ea typeface="Arimo"/>
                <a:cs typeface="Arimo"/>
              </a:rPr>
              <a:t>ФЗ</a:t>
            </a:r>
            <a:endParaRPr sz="2400" b="1" i="0" u="none" strike="noStrike" cap="none" spc="0">
              <a:solidFill>
                <a:schemeClr val="tx1">
                  <a:lumMod val="75000"/>
                  <a:lumOff val="25000"/>
                </a:schemeClr>
              </a:solidFill>
              <a:latin typeface="Arimo"/>
              <a:cs typeface="Arimo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854401168" name=""/>
          <p:cNvGraphicFramePr>
            <a:graphicFrameLocks xmlns:a="http://schemas.openxmlformats.org/drawingml/2006/main"/>
          </p:cNvGraphicFramePr>
          <p:nvPr/>
        </p:nvGraphicFramePr>
        <p:xfrm>
          <a:off x="1034183" y="2400086"/>
          <a:ext cx="3484320" cy="2315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57974404" name="Group 7"/>
          <p:cNvGrpSpPr/>
          <p:nvPr/>
        </p:nvGrpSpPr>
        <p:grpSpPr bwMode="auto">
          <a:xfrm flipH="0" flipV="0">
            <a:off x="3491877" y="2797160"/>
            <a:ext cx="1676427" cy="1097640"/>
            <a:chOff x="0" y="0"/>
            <a:chExt cx="1676427" cy="1097640"/>
          </a:xfrm>
        </p:grpSpPr>
        <p:cxnSp>
          <p:nvCxnSpPr>
            <p:cNvPr id="542298510" name="Straight Arrow Connector 8"/>
            <p:cNvCxnSpPr>
              <a:cxnSpLocks/>
            </p:cNvCxnSpPr>
            <p:nvPr/>
          </p:nvCxnSpPr>
          <p:spPr bwMode="auto">
            <a:xfrm>
              <a:off x="0" y="581206"/>
              <a:ext cx="1205825" cy="897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72679263" name="Rectangle 10"/>
            <p:cNvSpPr/>
            <p:nvPr/>
          </p:nvSpPr>
          <p:spPr bwMode="auto">
            <a:xfrm rot="10799989" flipH="0" flipV="1">
              <a:off x="376825" y="0"/>
              <a:ext cx="1299601" cy="10976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10</a:t>
              </a:r>
              <a:r>
                <a:rPr lang="en-US" sz="2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 %</a:t>
              </a:r>
              <a:r>
                <a:rPr sz="2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 </a:t>
              </a:r>
              <a:endParaRPr sz="26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endParaRPr sz="1400">
                <a:latin typeface="Arimo"/>
                <a:cs typeface="Arimo"/>
              </a:endParaRPr>
            </a:p>
            <a:p>
              <a:pPr algn="ctr">
                <a:defRPr/>
              </a:pPr>
              <a:r>
                <a:rPr lang="en-US" sz="12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ПРОДУКТЫ  ПИТАНИЯ</a:t>
              </a:r>
              <a:r>
                <a:rPr lang="en-US" sz="26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 </a:t>
              </a:r>
              <a:endParaRPr lang="en-US" sz="2600" b="1" i="0" u="none" strike="noStrike" cap="none" spc="0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</p:txBody>
        </p:sp>
      </p:grpSp>
      <p:grpSp>
        <p:nvGrpSpPr>
          <p:cNvPr id="1761718137" name="Group 12"/>
          <p:cNvGrpSpPr/>
          <p:nvPr/>
        </p:nvGrpSpPr>
        <p:grpSpPr bwMode="auto">
          <a:xfrm flipH="0" flipV="0">
            <a:off x="1743917" y="4394800"/>
            <a:ext cx="1952188" cy="1818603"/>
            <a:chOff x="0" y="0"/>
            <a:chExt cx="1952188" cy="1818603"/>
          </a:xfrm>
        </p:grpSpPr>
        <p:cxnSp>
          <p:nvCxnSpPr>
            <p:cNvPr id="1887821623" name="Straight Arrow Connector 13"/>
            <p:cNvCxnSpPr>
              <a:cxnSpLocks/>
            </p:cNvCxnSpPr>
            <p:nvPr/>
          </p:nvCxnSpPr>
          <p:spPr bwMode="auto">
            <a:xfrm rot="5399976" flipH="0" flipV="0">
              <a:off x="574089" y="315186"/>
              <a:ext cx="676094" cy="45720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02786517" name="Rectangle 15"/>
            <p:cNvSpPr/>
            <p:nvPr/>
          </p:nvSpPr>
          <p:spPr bwMode="auto">
            <a:xfrm rot="0" flipH="0" flipV="0">
              <a:off x="0" y="751442"/>
              <a:ext cx="1952188" cy="106715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8</a:t>
              </a:r>
              <a:r>
                <a:rPr lang="en-US" sz="2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 %</a:t>
              </a:r>
              <a:endPara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r>
                <a:rPr lang="en-US" sz="12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МЕДИКАМЕНТЫ </a:t>
              </a:r>
              <a:endPara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r>
                <a:rPr lang="en-US" sz="12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И </a:t>
              </a:r>
              <a:endPara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r>
                <a:rPr lang="en-US" sz="12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ЛЕКАРСТВ</a:t>
              </a:r>
              <a:r>
                <a:rPr lang="en-US" sz="1200" b="1" i="0" u="none" strike="noStrike" cap="none" spc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А</a:t>
              </a:r>
              <a:endParaRPr sz="1200" b="1">
                <a:latin typeface="Arimo"/>
                <a:cs typeface="Arimo"/>
              </a:endParaRPr>
            </a:p>
          </p:txBody>
        </p:sp>
      </p:grpSp>
      <p:grpSp>
        <p:nvGrpSpPr>
          <p:cNvPr id="1130852454" name="Group 17"/>
          <p:cNvGrpSpPr/>
          <p:nvPr/>
        </p:nvGrpSpPr>
        <p:grpSpPr bwMode="auto">
          <a:xfrm flipH="0" flipV="0">
            <a:off x="126113" y="2652015"/>
            <a:ext cx="1995631" cy="1097640"/>
            <a:chOff x="0" y="0"/>
            <a:chExt cx="1995631" cy="1097640"/>
          </a:xfrm>
        </p:grpSpPr>
        <p:cxnSp>
          <p:nvCxnSpPr>
            <p:cNvPr id="1175958005" name="Straight Arrow Connector 18"/>
            <p:cNvCxnSpPr>
              <a:cxnSpLocks/>
            </p:cNvCxnSpPr>
            <p:nvPr/>
          </p:nvCxnSpPr>
          <p:spPr bwMode="auto">
            <a:xfrm rot="10799989">
              <a:off x="965289" y="559617"/>
              <a:ext cx="1030342" cy="1342"/>
            </a:xfrm>
            <a:prstGeom prst="straightConnector1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olid"/>
              <a:headEnd type="oval" w="med" len="med"/>
              <a:tailEnd type="oval" w="med" len="med"/>
            </a:ln>
            <a:effectLst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503344781" name="Rectangle 20"/>
            <p:cNvSpPr/>
            <p:nvPr/>
          </p:nvSpPr>
          <p:spPr bwMode="auto">
            <a:xfrm rot="0" flipH="0" flipV="0">
              <a:off x="0" y="0"/>
              <a:ext cx="1711185" cy="10976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8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7</a:t>
              </a:r>
              <a:r>
                <a:rPr lang="en-US" sz="2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 </a:t>
              </a:r>
              <a:r>
                <a:rPr lang="en-US" sz="2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%</a:t>
              </a:r>
              <a:endParaRPr lang="en-US" sz="22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endParaRPr sz="14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r>
                <a:rPr lang="en-US" sz="1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СТРОИТЕЛЬСТВО </a:t>
              </a:r>
              <a:endParaRPr lang="en-US" sz="12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  <a:p>
              <a:pPr algn="ctr">
                <a:defRPr/>
              </a:pPr>
              <a:r>
                <a:rPr lang="en-US" sz="1200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И РЕМОНТ</a:t>
              </a:r>
              <a:endParaRPr sz="1200" b="1"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ea typeface="Arimo"/>
                <a:cs typeface="Arimo"/>
              </a:endParaRPr>
            </a:p>
          </p:txBody>
        </p:sp>
      </p:grpSp>
      <p:cxnSp>
        <p:nvCxnSpPr>
          <p:cNvPr id="923324028" name="Straight Connector 22"/>
          <p:cNvCxnSpPr>
            <a:cxnSpLocks/>
          </p:cNvCxnSpPr>
          <p:nvPr/>
        </p:nvCxnSpPr>
        <p:spPr bwMode="auto">
          <a:xfrm flipH="0" flipV="0">
            <a:off x="527580" y="2347810"/>
            <a:ext cx="4724856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1246112" name="Rectangle 6"/>
          <p:cNvSpPr/>
          <p:nvPr/>
        </p:nvSpPr>
        <p:spPr bwMode="auto">
          <a:xfrm rot="0" flipH="0" flipV="0">
            <a:off x="423668" y="1472964"/>
            <a:ext cx="5014588" cy="823320"/>
          </a:xfrm>
          <a:prstGeom prst="rect">
            <a:avLst/>
          </a:prstGeom>
          <a:grpFill/>
        </p:spPr>
        <p:txBody>
          <a:bodyPr vertOverflow="overflow" horzOverflow="overflow" vert="horz" wrap="square" lIns="91440" tIns="45720" rIns="91440" bIns="45720" numCol="1" spcCol="0" rtlCol="0" fromWordArt="0" anchor="ctr" anchorCtr="0" forceAA="0" upright="0" compatLnSpc="0">
            <a:spAutoFit/>
          </a:bodyPr>
          <a:lstStyle/>
          <a:p>
            <a:pPr>
              <a:defRPr/>
            </a:pPr>
            <a:r>
              <a:rPr lang="en-US" sz="26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ТОП</a:t>
            </a:r>
            <a:r>
              <a:rPr lang="en-US" sz="26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-</a:t>
            </a:r>
            <a:r>
              <a:rPr lang="en-US" sz="26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3</a:t>
            </a:r>
            <a:r>
              <a:rPr lang="en-US" sz="20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sz="20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ЗАКУПАЕМЫХ ВИДОВ </a:t>
            </a:r>
            <a:endParaRPr lang="en-US" sz="2000" b="1">
              <a:solidFill>
                <a:schemeClr val="bg2">
                  <a:lumMod val="25000"/>
                </a:schemeClr>
              </a:solidFill>
              <a:latin typeface="Arimo"/>
              <a:ea typeface="Arimo"/>
              <a:cs typeface="Arimo"/>
            </a:endParaRPr>
          </a:p>
          <a:p>
            <a:pPr>
              <a:defRPr/>
            </a:pPr>
            <a:r>
              <a:rPr lang="en-US" sz="20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ПРОДУКЦИИ </a:t>
            </a:r>
            <a:r>
              <a:rPr lang="en-US" sz="20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ЗА </a:t>
            </a:r>
            <a:r>
              <a:rPr lang="en-US" sz="22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2024 </a:t>
            </a:r>
            <a:r>
              <a:rPr lang="en-US" sz="2000" b="1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Г.</a:t>
            </a:r>
            <a:endParaRPr sz="2000" b="1">
              <a:solidFill>
                <a:schemeClr val="bg2">
                  <a:lumMod val="25000"/>
                </a:schemeClr>
              </a:solidFill>
              <a:latin typeface="Arimo"/>
              <a:ea typeface="Arimo"/>
              <a:cs typeface="Arimo"/>
            </a:endParaRPr>
          </a:p>
        </p:txBody>
      </p:sp>
      <p:grpSp>
        <p:nvGrpSpPr>
          <p:cNvPr id="1305463506" name="组合 63"/>
          <p:cNvGrpSpPr/>
          <p:nvPr/>
        </p:nvGrpSpPr>
        <p:grpSpPr bwMode="auto">
          <a:xfrm flipH="0" flipV="0">
            <a:off x="6462308" y="2828168"/>
            <a:ext cx="2410326" cy="512928"/>
            <a:chOff x="0" y="0"/>
            <a:chExt cx="2410326" cy="512928"/>
          </a:xfrm>
        </p:grpSpPr>
        <p:pic>
          <p:nvPicPr>
            <p:cNvPr id="1970803801" name="图片 64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16199969">
              <a:off x="2107930" y="131927"/>
              <a:ext cx="427044" cy="177743"/>
            </a:xfrm>
            <a:prstGeom prst="rect">
              <a:avLst/>
            </a:prstGeom>
          </p:spPr>
        </p:pic>
        <p:pic>
          <p:nvPicPr>
            <p:cNvPr id="219175740" name="图片 65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190562" y="423203"/>
              <a:ext cx="1871000" cy="89723"/>
            </a:xfrm>
            <a:prstGeom prst="rect">
              <a:avLst/>
            </a:prstGeom>
          </p:spPr>
        </p:pic>
        <p:sp>
          <p:nvSpPr>
            <p:cNvPr id="808138357" name="圆角矩形 66"/>
            <p:cNvSpPr/>
            <p:nvPr/>
          </p:nvSpPr>
          <p:spPr bwMode="auto">
            <a:xfrm flipH="0" flipV="0">
              <a:off x="0" y="0"/>
              <a:ext cx="2252129" cy="427044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ГОТОВЫЕ ИЗДЕЛИЯ</a:t>
              </a:r>
              <a:endParaRPr sz="1200" b="1" i="0" u="none" strike="noStrike" cap="none" spc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222609221" name="组合 69"/>
          <p:cNvGrpSpPr/>
          <p:nvPr/>
        </p:nvGrpSpPr>
        <p:grpSpPr bwMode="auto">
          <a:xfrm flipH="0" flipV="0">
            <a:off x="6482976" y="3458322"/>
            <a:ext cx="2365663" cy="515953"/>
            <a:chOff x="0" y="0"/>
            <a:chExt cx="2365663" cy="515953"/>
          </a:xfrm>
        </p:grpSpPr>
        <p:pic>
          <p:nvPicPr>
            <p:cNvPr id="430756388" name="图片 70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16199969">
              <a:off x="2070697" y="144787"/>
              <a:ext cx="427044" cy="162888"/>
            </a:xfrm>
            <a:prstGeom prst="rect">
              <a:avLst/>
            </a:prstGeom>
          </p:spPr>
        </p:pic>
        <p:pic>
          <p:nvPicPr>
            <p:cNvPr id="307566822" name="图片 71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331428" y="426231"/>
              <a:ext cx="1714622" cy="89723"/>
            </a:xfrm>
            <a:prstGeom prst="rect">
              <a:avLst/>
            </a:prstGeom>
          </p:spPr>
        </p:pic>
        <p:sp>
          <p:nvSpPr>
            <p:cNvPr id="882262478" name="圆角矩形 72"/>
            <p:cNvSpPr/>
            <p:nvPr/>
          </p:nvSpPr>
          <p:spPr bwMode="auto">
            <a:xfrm flipH="0" flipV="0">
              <a:off x="0" y="0"/>
              <a:ext cx="2230552" cy="427043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txBody>
            <a:bodyPr lIns="68589" tIns="34292" rIns="68589" bIns="34292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ОПТОВАЯ ТОРГОВЛЯ</a:t>
              </a:r>
              <a:endParaRPr sz="1200" b="1" i="0" u="none" strike="noStrike" cap="none" spc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190771195" name="组合 75"/>
          <p:cNvGrpSpPr/>
          <p:nvPr/>
        </p:nvGrpSpPr>
        <p:grpSpPr bwMode="auto">
          <a:xfrm flipH="0" flipV="0">
            <a:off x="6482977" y="4164546"/>
            <a:ext cx="2365664" cy="512879"/>
            <a:chOff x="0" y="0"/>
            <a:chExt cx="2365664" cy="512879"/>
          </a:xfrm>
        </p:grpSpPr>
        <p:pic>
          <p:nvPicPr>
            <p:cNvPr id="975281168" name="图片 76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16199969">
              <a:off x="2068731" y="137388"/>
              <a:ext cx="427044" cy="166821"/>
            </a:xfrm>
            <a:prstGeom prst="rect">
              <a:avLst/>
            </a:prstGeom>
          </p:spPr>
        </p:pic>
        <p:pic>
          <p:nvPicPr>
            <p:cNvPr id="1817995759" name="图片 77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282306" y="423154"/>
              <a:ext cx="1756026" cy="89723"/>
            </a:xfrm>
            <a:prstGeom prst="rect">
              <a:avLst/>
            </a:prstGeom>
          </p:spPr>
        </p:pic>
        <p:sp>
          <p:nvSpPr>
            <p:cNvPr id="1172262390" name="圆角矩形 78"/>
            <p:cNvSpPr/>
            <p:nvPr/>
          </p:nvSpPr>
          <p:spPr bwMode="auto">
            <a:xfrm flipH="0" flipV="0">
              <a:off x="0" y="0"/>
              <a:ext cx="2217188" cy="427044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txBody>
            <a:bodyPr lIns="68589" tIns="34293" rIns="68589" bIns="34293" rtlCol="0" anchor="ctr"/>
            <a:lstStyle/>
            <a:p>
              <a:pPr marL="0" marR="0" lvl="0" indent="0" algn="l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  РОЗНИЧНАЯ ТОРГОВЛЯ</a:t>
              </a:r>
              <a:endParaRPr sz="1200" b="1" i="0" u="none" strike="noStrike" cap="none" spc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541019252" name="组合 81"/>
          <p:cNvGrpSpPr/>
          <p:nvPr/>
        </p:nvGrpSpPr>
        <p:grpSpPr bwMode="auto">
          <a:xfrm flipH="0" flipV="0">
            <a:off x="6482977" y="4878441"/>
            <a:ext cx="2363103" cy="517030"/>
            <a:chOff x="0" y="0"/>
            <a:chExt cx="2363103" cy="517030"/>
          </a:xfrm>
        </p:grpSpPr>
        <p:grpSp>
          <p:nvGrpSpPr>
            <p:cNvPr id="1021021892" name="组合 82"/>
            <p:cNvGrpSpPr/>
            <p:nvPr/>
          </p:nvGrpSpPr>
          <p:grpSpPr bwMode="auto">
            <a:xfrm flipH="0" flipV="0">
              <a:off x="0" y="0"/>
              <a:ext cx="2363103" cy="434320"/>
              <a:chOff x="0" y="0"/>
              <a:chExt cx="2363103" cy="434320"/>
            </a:xfrm>
          </p:grpSpPr>
          <p:pic>
            <p:nvPicPr>
              <p:cNvPr id="372211759" name="图片 84"/>
              <p:cNvPicPr>
                <a:picLocks noChangeAspect="1"/>
              </p:cNvPicPr>
              <p:nvPr/>
            </p:nvPicPr>
            <p:blipFill>
              <a:blip r:embed="rId4"/>
              <a:srcRect l="0" t="76775" r="0" b="0"/>
              <a:stretch/>
            </p:blipFill>
            <p:spPr bwMode="auto">
              <a:xfrm rot="16199969">
                <a:off x="2068137" y="139354"/>
                <a:ext cx="427044" cy="162887"/>
              </a:xfrm>
              <a:prstGeom prst="rect">
                <a:avLst/>
              </a:prstGeom>
            </p:spPr>
          </p:pic>
          <p:sp>
            <p:nvSpPr>
              <p:cNvPr id="1018750407" name="圆角矩形 85"/>
              <p:cNvSpPr/>
              <p:nvPr/>
            </p:nvSpPr>
            <p:spPr bwMode="auto">
              <a:xfrm flipH="0" flipV="0">
                <a:off x="0" y="0"/>
                <a:ext cx="2218129" cy="427044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 w="25400" cap="flat" cmpd="sng" algn="ctr">
                <a:noFill/>
                <a:prstDash val="solid"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txBody>
              <a:bodyPr lIns="68589" tIns="34293" rIns="68589" bIns="34293" rtlCol="0" anchor="ctr"/>
              <a:lstStyle/>
              <a:p>
                <a:pPr marL="0" marR="0" lvl="0" indent="0" algn="ctr" defTabSz="6858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mo"/>
                    <a:ea typeface="Arimo"/>
                    <a:cs typeface="Arimo"/>
                  </a:rPr>
                  <a:t>КОМПЬЮТЕРНОЕ 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endParaRPr>
              </a:p>
              <a:p>
                <a:pPr marL="0" marR="0" lvl="0" indent="0" algn="ctr" defTabSz="6858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mo"/>
                    <a:ea typeface="Arimo"/>
                    <a:cs typeface="Arimo"/>
                  </a:rPr>
                  <a:t>ОБОРУДОВАНИЕ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Arimo"/>
                  <a:cs typeface="Arimo"/>
                </a:endParaRPr>
              </a:p>
            </p:txBody>
          </p:sp>
        </p:grpSp>
        <p:pic>
          <p:nvPicPr>
            <p:cNvPr id="84298535" name="图片 83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328869" y="427306"/>
              <a:ext cx="1714622" cy="89723"/>
            </a:xfrm>
            <a:prstGeom prst="rect">
              <a:avLst/>
            </a:prstGeom>
          </p:spPr>
        </p:pic>
      </p:grpSp>
      <p:grpSp>
        <p:nvGrpSpPr>
          <p:cNvPr id="836773035" name="组合 88"/>
          <p:cNvGrpSpPr/>
          <p:nvPr/>
        </p:nvGrpSpPr>
        <p:grpSpPr bwMode="auto">
          <a:xfrm flipH="0" flipV="0">
            <a:off x="5716537" y="2624596"/>
            <a:ext cx="980625" cy="2790530"/>
            <a:chOff x="0" y="0"/>
            <a:chExt cx="980625" cy="2790530"/>
          </a:xfrm>
        </p:grpSpPr>
        <p:grpSp>
          <p:nvGrpSpPr>
            <p:cNvPr id="1335131130" name="组合 89"/>
            <p:cNvGrpSpPr/>
            <p:nvPr/>
          </p:nvGrpSpPr>
          <p:grpSpPr bwMode="auto">
            <a:xfrm flipH="0" flipV="0">
              <a:off x="0" y="2129640"/>
              <a:ext cx="671451" cy="500826"/>
              <a:chOff x="0" y="0"/>
              <a:chExt cx="671451" cy="500826"/>
            </a:xfrm>
          </p:grpSpPr>
          <p:sp>
            <p:nvSpPr>
              <p:cNvPr id="1430098282" name="圆角矩形 119"/>
              <p:cNvSpPr/>
              <p:nvPr/>
            </p:nvSpPr>
            <p:spPr bwMode="auto">
              <a:xfrm>
                <a:off x="136336" y="0"/>
                <a:ext cx="524289" cy="500826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830877877" name="圆角矩形 120"/>
              <p:cNvSpPr/>
              <p:nvPr/>
            </p:nvSpPr>
            <p:spPr bwMode="auto">
              <a:xfrm flipH="0" flipV="0">
                <a:off x="0" y="14921"/>
                <a:ext cx="671451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4,6%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bg1"/>
                  </a:solidFill>
                  <a:latin typeface="Arimo"/>
                  <a:cs typeface="Arimo"/>
                </a:endParaRPr>
              </a:p>
            </p:txBody>
          </p:sp>
        </p:grpSp>
        <p:grpSp>
          <p:nvGrpSpPr>
            <p:cNvPr id="722369480" name="组合 90"/>
            <p:cNvGrpSpPr/>
            <p:nvPr/>
          </p:nvGrpSpPr>
          <p:grpSpPr bwMode="auto">
            <a:xfrm flipH="0" flipV="0">
              <a:off x="16391" y="1462277"/>
              <a:ext cx="655060" cy="500826"/>
              <a:chOff x="0" y="0"/>
              <a:chExt cx="655060" cy="500826"/>
            </a:xfrm>
          </p:grpSpPr>
          <p:sp>
            <p:nvSpPr>
              <p:cNvPr id="126750161" name="圆角矩形 117"/>
              <p:cNvSpPr/>
              <p:nvPr/>
            </p:nvSpPr>
            <p:spPr bwMode="auto">
              <a:xfrm>
                <a:off x="119944" y="0"/>
                <a:ext cx="524289" cy="500826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699318024" name="圆角矩形 118"/>
              <p:cNvSpPr/>
              <p:nvPr/>
            </p:nvSpPr>
            <p:spPr bwMode="auto">
              <a:xfrm flipH="0" flipV="0">
                <a:off x="0" y="14921"/>
                <a:ext cx="655060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4,9%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bg1"/>
                  </a:solidFill>
                  <a:latin typeface="Arimo"/>
                  <a:cs typeface="Arimo"/>
                </a:endParaRPr>
              </a:p>
            </p:txBody>
          </p:sp>
        </p:grpSp>
        <p:sp>
          <p:nvSpPr>
            <p:cNvPr id="633771736" name="矩形 91"/>
            <p:cNvSpPr/>
            <p:nvPr/>
          </p:nvSpPr>
          <p:spPr bwMode="auto">
            <a:xfrm>
              <a:off x="811894" y="0"/>
              <a:ext cx="168730" cy="2763823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8000"/>
                  </a:sysClr>
                </a:gs>
                <a:gs pos="100000">
                  <a:srgbClr val="F2F2F2">
                    <a:alpha val="0"/>
                  </a:srgbClr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grpSp>
          <p:nvGrpSpPr>
            <p:cNvPr id="1604617221" name="组合 92"/>
            <p:cNvGrpSpPr/>
            <p:nvPr/>
          </p:nvGrpSpPr>
          <p:grpSpPr bwMode="auto">
            <a:xfrm flipH="0" flipV="0">
              <a:off x="32783" y="808984"/>
              <a:ext cx="677262" cy="500826"/>
              <a:chOff x="0" y="0"/>
              <a:chExt cx="677262" cy="500826"/>
            </a:xfrm>
          </p:grpSpPr>
          <p:sp>
            <p:nvSpPr>
              <p:cNvPr id="918786073" name="圆角矩形 115"/>
              <p:cNvSpPr/>
              <p:nvPr/>
            </p:nvSpPr>
            <p:spPr bwMode="auto">
              <a:xfrm>
                <a:off x="103552" y="0"/>
                <a:ext cx="524289" cy="500826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432604521" name="圆角矩形 116"/>
              <p:cNvSpPr/>
              <p:nvPr/>
            </p:nvSpPr>
            <p:spPr bwMode="auto">
              <a:xfrm flipH="0" flipV="0">
                <a:off x="0" y="14921"/>
                <a:ext cx="677262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6,08</a:t>
                </a: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%</a:t>
                </a: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</p:grpSp>
        <p:grpSp>
          <p:nvGrpSpPr>
            <p:cNvPr id="1552232068" name="组合 93"/>
            <p:cNvGrpSpPr/>
            <p:nvPr/>
          </p:nvGrpSpPr>
          <p:grpSpPr bwMode="auto">
            <a:xfrm flipH="0" flipV="0">
              <a:off x="40978" y="154894"/>
              <a:ext cx="656353" cy="500826"/>
              <a:chOff x="0" y="0"/>
              <a:chExt cx="656353" cy="500826"/>
            </a:xfrm>
          </p:grpSpPr>
          <p:sp>
            <p:nvSpPr>
              <p:cNvPr id="928673659" name="圆角矩形 113"/>
              <p:cNvSpPr/>
              <p:nvPr/>
            </p:nvSpPr>
            <p:spPr bwMode="auto">
              <a:xfrm>
                <a:off x="95356" y="0"/>
                <a:ext cx="524289" cy="500826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766910154" name="圆角矩形 114"/>
              <p:cNvSpPr/>
              <p:nvPr/>
            </p:nvSpPr>
            <p:spPr bwMode="auto">
              <a:xfrm flipH="0" flipV="0">
                <a:off x="0" y="14921"/>
                <a:ext cx="656353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6,42</a:t>
                </a: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%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bg1"/>
                  </a:solidFill>
                  <a:latin typeface="Arimo"/>
                  <a:cs typeface="Arimo"/>
                </a:endParaRPr>
              </a:p>
            </p:txBody>
          </p:sp>
        </p:grpSp>
        <p:sp>
          <p:nvSpPr>
            <p:cNvPr id="658219532" name="矩形 94"/>
            <p:cNvSpPr/>
            <p:nvPr/>
          </p:nvSpPr>
          <p:spPr bwMode="auto">
            <a:xfrm>
              <a:off x="599798" y="0"/>
              <a:ext cx="220495" cy="2763823"/>
            </a:xfrm>
            <a:prstGeom prst="rect">
              <a:avLst/>
            </a:pr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pic>
          <p:nvPicPr>
            <p:cNvPr id="1727207341" name="图片 95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5399976">
              <a:off x="-846568" y="1345246"/>
              <a:ext cx="2790530" cy="100037"/>
            </a:xfrm>
            <a:prstGeom prst="rect">
              <a:avLst/>
            </a:prstGeom>
          </p:spPr>
        </p:pic>
        <p:sp>
          <p:nvSpPr>
            <p:cNvPr id="308057767" name="流程图: 手动输入 32"/>
            <p:cNvSpPr/>
            <p:nvPr/>
          </p:nvSpPr>
          <p:spPr bwMode="auto">
            <a:xfrm flipH="1" flipV="1">
              <a:off x="811978" y="0"/>
              <a:ext cx="168342" cy="481316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0 w 10000"/>
                <a:gd name="connsiteY0-2" fmla="*/ 6677 h 10000"/>
                <a:gd name="connsiteX1-3" fmla="*/ 10000 w 10000"/>
                <a:gd name="connsiteY1-4" fmla="*/ 0 h 10000"/>
                <a:gd name="connsiteX2-5" fmla="*/ 10000 w 10000"/>
                <a:gd name="connsiteY2-6" fmla="*/ 10000 h 10000"/>
                <a:gd name="connsiteX3-7" fmla="*/ 0 w 10000"/>
                <a:gd name="connsiteY3-8" fmla="*/ 10000 h 10000"/>
                <a:gd name="connsiteX4-9" fmla="*/ 0 w 10000"/>
                <a:gd name="connsiteY4-10" fmla="*/ 6677 h 10000"/>
                <a:gd name="connsiteX0-11" fmla="*/ 0 w 10000"/>
                <a:gd name="connsiteY0-12" fmla="*/ 6875 h 10000"/>
                <a:gd name="connsiteX1-13" fmla="*/ 10000 w 10000"/>
                <a:gd name="connsiteY1-14" fmla="*/ 0 h 10000"/>
                <a:gd name="connsiteX2-15" fmla="*/ 10000 w 10000"/>
                <a:gd name="connsiteY2-16" fmla="*/ 10000 h 10000"/>
                <a:gd name="connsiteX3-17" fmla="*/ 0 w 10000"/>
                <a:gd name="connsiteY3-18" fmla="*/ 10000 h 10000"/>
                <a:gd name="connsiteX4-19" fmla="*/ 0 w 10000"/>
                <a:gd name="connsiteY4-20" fmla="*/ 6875 h 10000"/>
                <a:gd name="connsiteX0-21" fmla="*/ 0 w 10185"/>
                <a:gd name="connsiteY0-22" fmla="*/ 6624 h 10000"/>
                <a:gd name="connsiteX1-23" fmla="*/ 10185 w 10185"/>
                <a:gd name="connsiteY1-24" fmla="*/ 0 h 10000"/>
                <a:gd name="connsiteX2-25" fmla="*/ 10185 w 10185"/>
                <a:gd name="connsiteY2-26" fmla="*/ 10000 h 10000"/>
                <a:gd name="connsiteX3-27" fmla="*/ 185 w 10185"/>
                <a:gd name="connsiteY3-28" fmla="*/ 10000 h 10000"/>
                <a:gd name="connsiteX4-29" fmla="*/ 0 w 10185"/>
                <a:gd name="connsiteY4-30" fmla="*/ 6624 h 10000"/>
                <a:gd name="connsiteX0-31" fmla="*/ 0 w 10092"/>
                <a:gd name="connsiteY0-32" fmla="*/ 8092 h 10000"/>
                <a:gd name="connsiteX1-33" fmla="*/ 10092 w 10092"/>
                <a:gd name="connsiteY1-34" fmla="*/ 0 h 10000"/>
                <a:gd name="connsiteX2-35" fmla="*/ 10092 w 10092"/>
                <a:gd name="connsiteY2-36" fmla="*/ 10000 h 10000"/>
                <a:gd name="connsiteX3-37" fmla="*/ 92 w 10092"/>
                <a:gd name="connsiteY3-38" fmla="*/ 10000 h 10000"/>
                <a:gd name="connsiteX4-39" fmla="*/ 0 w 10092"/>
                <a:gd name="connsiteY4-40" fmla="*/ 8092 h 10000"/>
                <a:gd name="connsiteX0-41" fmla="*/ 0 w 10092"/>
                <a:gd name="connsiteY0-42" fmla="*/ 8736 h 10000"/>
                <a:gd name="connsiteX1-43" fmla="*/ 10092 w 10092"/>
                <a:gd name="connsiteY1-44" fmla="*/ 0 h 10000"/>
                <a:gd name="connsiteX2-45" fmla="*/ 10092 w 10092"/>
                <a:gd name="connsiteY2-46" fmla="*/ 10000 h 10000"/>
                <a:gd name="connsiteX3-47" fmla="*/ 92 w 10092"/>
                <a:gd name="connsiteY3-48" fmla="*/ 10000 h 10000"/>
                <a:gd name="connsiteX4-49" fmla="*/ 0 w 10092"/>
                <a:gd name="connsiteY4-50" fmla="*/ 8736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92" h="10000" fill="norm" stroke="1" extrusionOk="0">
                  <a:moveTo>
                    <a:pt x="0" y="8736"/>
                  </a:moveTo>
                  <a:lnTo>
                    <a:pt x="10092" y="0"/>
                  </a:lnTo>
                  <a:lnTo>
                    <a:pt x="10092" y="10000"/>
                  </a:lnTo>
                  <a:lnTo>
                    <a:pt x="92" y="10000"/>
                  </a:lnTo>
                  <a:cubicBezTo>
                    <a:pt x="30" y="8875"/>
                    <a:pt x="62" y="9861"/>
                    <a:pt x="0" y="8736"/>
                  </a:cubicBezTo>
                  <a:close/>
                </a:path>
              </a:pathLst>
            </a:custGeom>
            <a:gradFill>
              <a:gsLst>
                <a:gs pos="0">
                  <a:sysClr val="windowText" lastClr="000000">
                    <a:alpha val="21000"/>
                  </a:sysClr>
                </a:gs>
                <a:gs pos="100000">
                  <a:srgbClr val="F2F2F2">
                    <a:alpha val="0"/>
                  </a:srgbClr>
                </a:gs>
              </a:gsLst>
              <a:lin ang="108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1069817804" name="梯形 97"/>
            <p:cNvSpPr/>
            <p:nvPr/>
          </p:nvSpPr>
          <p:spPr bwMode="auto">
            <a:xfrm rot="5399976">
              <a:off x="529516" y="649574"/>
              <a:ext cx="729849" cy="168475"/>
            </a:xfrm>
            <a:prstGeom prst="trapezoid">
              <a:avLst>
                <a:gd name="adj" fmla="val 173951"/>
              </a:avLst>
            </a:prstGeom>
            <a:gradFill>
              <a:gsLst>
                <a:gs pos="0">
                  <a:srgbClr val="F2F2F2">
                    <a:alpha val="0"/>
                  </a:srgbClr>
                </a:gs>
                <a:gs pos="100000">
                  <a:sysClr val="windowText" lastClr="000000">
                    <a:alpha val="2100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215336527" name="梯形 98"/>
            <p:cNvSpPr/>
            <p:nvPr/>
          </p:nvSpPr>
          <p:spPr bwMode="auto">
            <a:xfrm rot="5399976">
              <a:off x="529516" y="1302446"/>
              <a:ext cx="729849" cy="168475"/>
            </a:xfrm>
            <a:prstGeom prst="trapezoid">
              <a:avLst>
                <a:gd name="adj" fmla="val 173951"/>
              </a:avLst>
            </a:prstGeom>
            <a:gradFill>
              <a:gsLst>
                <a:gs pos="0">
                  <a:srgbClr val="F2F2F2">
                    <a:alpha val="0"/>
                  </a:srgbClr>
                </a:gs>
                <a:gs pos="100000">
                  <a:sysClr val="windowText" lastClr="000000">
                    <a:alpha val="2100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791105171" name="梯形 99"/>
            <p:cNvSpPr/>
            <p:nvPr/>
          </p:nvSpPr>
          <p:spPr bwMode="auto">
            <a:xfrm rot="5399976">
              <a:off x="529516" y="1943808"/>
              <a:ext cx="729849" cy="168475"/>
            </a:xfrm>
            <a:prstGeom prst="trapezoid">
              <a:avLst>
                <a:gd name="adj" fmla="val 173951"/>
              </a:avLst>
            </a:prstGeom>
            <a:gradFill>
              <a:gsLst>
                <a:gs pos="0">
                  <a:srgbClr val="F2F2F2">
                    <a:alpha val="0"/>
                  </a:srgbClr>
                </a:gs>
                <a:gs pos="100000">
                  <a:sysClr val="windowText" lastClr="000000">
                    <a:alpha val="2100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2111666079" name="流程图: 手动输入 32"/>
            <p:cNvSpPr/>
            <p:nvPr/>
          </p:nvSpPr>
          <p:spPr bwMode="auto">
            <a:xfrm flipH="1">
              <a:off x="811978" y="2295749"/>
              <a:ext cx="168342" cy="468073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0 w 10000"/>
                <a:gd name="connsiteY0-2" fmla="*/ 6677 h 10000"/>
                <a:gd name="connsiteX1-3" fmla="*/ 10000 w 10000"/>
                <a:gd name="connsiteY1-4" fmla="*/ 0 h 10000"/>
                <a:gd name="connsiteX2-5" fmla="*/ 10000 w 10000"/>
                <a:gd name="connsiteY2-6" fmla="*/ 10000 h 10000"/>
                <a:gd name="connsiteX3-7" fmla="*/ 0 w 10000"/>
                <a:gd name="connsiteY3-8" fmla="*/ 10000 h 10000"/>
                <a:gd name="connsiteX4-9" fmla="*/ 0 w 10000"/>
                <a:gd name="connsiteY4-10" fmla="*/ 6677 h 10000"/>
                <a:gd name="connsiteX0-11" fmla="*/ 0 w 10000"/>
                <a:gd name="connsiteY0-12" fmla="*/ 6875 h 10000"/>
                <a:gd name="connsiteX1-13" fmla="*/ 10000 w 10000"/>
                <a:gd name="connsiteY1-14" fmla="*/ 0 h 10000"/>
                <a:gd name="connsiteX2-15" fmla="*/ 10000 w 10000"/>
                <a:gd name="connsiteY2-16" fmla="*/ 10000 h 10000"/>
                <a:gd name="connsiteX3-17" fmla="*/ 0 w 10000"/>
                <a:gd name="connsiteY3-18" fmla="*/ 10000 h 10000"/>
                <a:gd name="connsiteX4-19" fmla="*/ 0 w 10000"/>
                <a:gd name="connsiteY4-20" fmla="*/ 6875 h 10000"/>
                <a:gd name="connsiteX0-21" fmla="*/ 0 w 10185"/>
                <a:gd name="connsiteY0-22" fmla="*/ 6624 h 10000"/>
                <a:gd name="connsiteX1-23" fmla="*/ 10185 w 10185"/>
                <a:gd name="connsiteY1-24" fmla="*/ 0 h 10000"/>
                <a:gd name="connsiteX2-25" fmla="*/ 10185 w 10185"/>
                <a:gd name="connsiteY2-26" fmla="*/ 10000 h 10000"/>
                <a:gd name="connsiteX3-27" fmla="*/ 185 w 10185"/>
                <a:gd name="connsiteY3-28" fmla="*/ 10000 h 10000"/>
                <a:gd name="connsiteX4-29" fmla="*/ 0 w 10185"/>
                <a:gd name="connsiteY4-30" fmla="*/ 6624 h 10000"/>
                <a:gd name="connsiteX0-31" fmla="*/ 0 w 10092"/>
                <a:gd name="connsiteY0-32" fmla="*/ 8092 h 10000"/>
                <a:gd name="connsiteX1-33" fmla="*/ 10092 w 10092"/>
                <a:gd name="connsiteY1-34" fmla="*/ 0 h 10000"/>
                <a:gd name="connsiteX2-35" fmla="*/ 10092 w 10092"/>
                <a:gd name="connsiteY2-36" fmla="*/ 10000 h 10000"/>
                <a:gd name="connsiteX3-37" fmla="*/ 92 w 10092"/>
                <a:gd name="connsiteY3-38" fmla="*/ 10000 h 10000"/>
                <a:gd name="connsiteX4-39" fmla="*/ 0 w 10092"/>
                <a:gd name="connsiteY4-40" fmla="*/ 8092 h 10000"/>
                <a:gd name="connsiteX0-41" fmla="*/ 0 w 10092"/>
                <a:gd name="connsiteY0-42" fmla="*/ 8736 h 10000"/>
                <a:gd name="connsiteX1-43" fmla="*/ 10092 w 10092"/>
                <a:gd name="connsiteY1-44" fmla="*/ 0 h 10000"/>
                <a:gd name="connsiteX2-45" fmla="*/ 10092 w 10092"/>
                <a:gd name="connsiteY2-46" fmla="*/ 10000 h 10000"/>
                <a:gd name="connsiteX3-47" fmla="*/ 92 w 10092"/>
                <a:gd name="connsiteY3-48" fmla="*/ 10000 h 10000"/>
                <a:gd name="connsiteX4-49" fmla="*/ 0 w 10092"/>
                <a:gd name="connsiteY4-50" fmla="*/ 8736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92" h="10000" fill="norm" stroke="1" extrusionOk="0">
                  <a:moveTo>
                    <a:pt x="0" y="8736"/>
                  </a:moveTo>
                  <a:lnTo>
                    <a:pt x="10092" y="0"/>
                  </a:lnTo>
                  <a:lnTo>
                    <a:pt x="10092" y="10000"/>
                  </a:lnTo>
                  <a:lnTo>
                    <a:pt x="92" y="10000"/>
                  </a:lnTo>
                  <a:cubicBezTo>
                    <a:pt x="30" y="8875"/>
                    <a:pt x="62" y="9861"/>
                    <a:pt x="0" y="8736"/>
                  </a:cubicBezTo>
                  <a:close/>
                </a:path>
              </a:pathLst>
            </a:custGeom>
            <a:gradFill>
              <a:gsLst>
                <a:gs pos="0">
                  <a:sysClr val="windowText" lastClr="000000">
                    <a:alpha val="21000"/>
                  </a:sysClr>
                </a:gs>
                <a:gs pos="100000">
                  <a:srgbClr val="F2F2F2">
                    <a:alpha val="0"/>
                  </a:srgbClr>
                </a:gs>
              </a:gsLst>
              <a:lin ang="108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2128504960" name="组合 63"/>
          <p:cNvGrpSpPr/>
          <p:nvPr/>
        </p:nvGrpSpPr>
        <p:grpSpPr bwMode="auto">
          <a:xfrm flipH="0" flipV="0">
            <a:off x="9363687" y="2809960"/>
            <a:ext cx="2518094" cy="512925"/>
            <a:chOff x="0" y="0"/>
            <a:chExt cx="2518094" cy="512925"/>
          </a:xfrm>
        </p:grpSpPr>
        <p:pic>
          <p:nvPicPr>
            <p:cNvPr id="624613863" name="图片 64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16199969">
              <a:off x="2223128" y="139354"/>
              <a:ext cx="427044" cy="162887"/>
            </a:xfrm>
            <a:prstGeom prst="rect">
              <a:avLst/>
            </a:prstGeom>
          </p:spPr>
        </p:pic>
        <p:pic>
          <p:nvPicPr>
            <p:cNvPr id="1870883896" name="图片 65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483859" y="423202"/>
              <a:ext cx="1714622" cy="89722"/>
            </a:xfrm>
            <a:prstGeom prst="rect">
              <a:avLst/>
            </a:prstGeom>
          </p:spPr>
        </p:pic>
        <p:sp>
          <p:nvSpPr>
            <p:cNvPr id="626641469" name="圆角矩形 66"/>
            <p:cNvSpPr/>
            <p:nvPr/>
          </p:nvSpPr>
          <p:spPr bwMode="auto">
            <a:xfrm flipH="0" flipV="0">
              <a:off x="0" y="0"/>
              <a:ext cx="2373120" cy="427044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ea typeface="Arimo"/>
                  <a:cs typeface="Arimo"/>
                </a:rPr>
                <a:t>РАБОТЫ СТРОИТЕЛЬНЫЕ</a:t>
              </a:r>
              <a:endParaRPr sz="1200" b="1" i="0" u="none" strike="noStrike" cap="none" spc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402507463" name="组合 69"/>
          <p:cNvGrpSpPr/>
          <p:nvPr/>
        </p:nvGrpSpPr>
        <p:grpSpPr bwMode="auto">
          <a:xfrm flipH="0" flipV="0">
            <a:off x="9363687" y="3440116"/>
            <a:ext cx="2494103" cy="515953"/>
            <a:chOff x="0" y="0"/>
            <a:chExt cx="2494103" cy="515953"/>
          </a:xfrm>
        </p:grpSpPr>
        <p:pic>
          <p:nvPicPr>
            <p:cNvPr id="1354324464" name="图片 70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16199969">
              <a:off x="2199136" y="144786"/>
              <a:ext cx="427044" cy="162887"/>
            </a:xfrm>
            <a:prstGeom prst="rect">
              <a:avLst/>
            </a:prstGeom>
          </p:spPr>
        </p:pic>
        <p:pic>
          <p:nvPicPr>
            <p:cNvPr id="2045227608" name="图片 71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459867" y="426231"/>
              <a:ext cx="1714622" cy="89722"/>
            </a:xfrm>
            <a:prstGeom prst="rect">
              <a:avLst/>
            </a:prstGeom>
          </p:spPr>
        </p:pic>
        <p:sp>
          <p:nvSpPr>
            <p:cNvPr id="699469248" name="圆角矩形 72"/>
            <p:cNvSpPr/>
            <p:nvPr/>
          </p:nvSpPr>
          <p:spPr bwMode="auto">
            <a:xfrm flipH="0" flipV="0">
              <a:off x="0" y="0"/>
              <a:ext cx="2349128" cy="427044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cs typeface="Arimo"/>
                </a:rPr>
                <a:t>ПРОДУКЦИЯ СЕЛЬСКОГО ХОЗЯЙСТВА</a:t>
              </a:r>
              <a:endParaRPr sz="1200" b="1" i="0" u="none" strike="noStrike" cap="none" spc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1157770587" name="组合 75"/>
          <p:cNvGrpSpPr/>
          <p:nvPr/>
        </p:nvGrpSpPr>
        <p:grpSpPr bwMode="auto">
          <a:xfrm flipH="0" flipV="0">
            <a:off x="9363687" y="4146338"/>
            <a:ext cx="2494103" cy="512877"/>
            <a:chOff x="0" y="0"/>
            <a:chExt cx="2494103" cy="512877"/>
          </a:xfrm>
        </p:grpSpPr>
        <p:pic>
          <p:nvPicPr>
            <p:cNvPr id="399248905" name="图片 76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16199969">
              <a:off x="2188620" y="128838"/>
              <a:ext cx="427044" cy="183921"/>
            </a:xfrm>
            <a:prstGeom prst="rect">
              <a:avLst/>
            </a:prstGeom>
          </p:spPr>
        </p:pic>
        <p:pic>
          <p:nvPicPr>
            <p:cNvPr id="317103094" name="图片 77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197184" y="423154"/>
              <a:ext cx="1936032" cy="89722"/>
            </a:xfrm>
            <a:prstGeom prst="rect">
              <a:avLst/>
            </a:prstGeom>
          </p:spPr>
        </p:pic>
        <p:sp>
          <p:nvSpPr>
            <p:cNvPr id="2145235119" name="圆角矩形 78"/>
            <p:cNvSpPr/>
            <p:nvPr/>
          </p:nvSpPr>
          <p:spPr bwMode="auto">
            <a:xfrm>
              <a:off x="0" y="0"/>
              <a:ext cx="2330407" cy="427044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 w="25400" cap="flat" cmpd="sng" algn="ctr">
              <a:noFill/>
              <a:prstDash val="solid"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cs typeface="Arimo"/>
                </a:rPr>
                <a:t>ТЕКСТИЛЬНЫЕ ИЗДЕЛИЯ</a:t>
              </a:r>
              <a:endParaRPr sz="1200" b="1" i="0" u="none" strike="noStrike" cap="none" spc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Arimo"/>
                <a:cs typeface="Arimo"/>
              </a:endParaRPr>
            </a:p>
          </p:txBody>
        </p:sp>
      </p:grpSp>
      <p:grpSp>
        <p:nvGrpSpPr>
          <p:cNvPr id="1055695110" name="组合 81"/>
          <p:cNvGrpSpPr/>
          <p:nvPr/>
        </p:nvGrpSpPr>
        <p:grpSpPr bwMode="auto">
          <a:xfrm flipH="0" flipV="0">
            <a:off x="9363687" y="4860234"/>
            <a:ext cx="2491543" cy="517028"/>
            <a:chOff x="0" y="0"/>
            <a:chExt cx="2491543" cy="517028"/>
          </a:xfrm>
        </p:grpSpPr>
        <p:grpSp>
          <p:nvGrpSpPr>
            <p:cNvPr id="706954477" name="组合 82"/>
            <p:cNvGrpSpPr/>
            <p:nvPr/>
          </p:nvGrpSpPr>
          <p:grpSpPr bwMode="auto">
            <a:xfrm flipH="0" flipV="0">
              <a:off x="0" y="0"/>
              <a:ext cx="2491543" cy="434320"/>
              <a:chOff x="0" y="0"/>
              <a:chExt cx="2491543" cy="434320"/>
            </a:xfrm>
          </p:grpSpPr>
          <p:pic>
            <p:nvPicPr>
              <p:cNvPr id="595510480" name="图片 84"/>
              <p:cNvPicPr>
                <a:picLocks noChangeAspect="1"/>
              </p:cNvPicPr>
              <p:nvPr/>
            </p:nvPicPr>
            <p:blipFill>
              <a:blip r:embed="rId4"/>
              <a:srcRect l="0" t="76775" r="0" b="0"/>
              <a:stretch/>
            </p:blipFill>
            <p:spPr bwMode="auto">
              <a:xfrm rot="16199969">
                <a:off x="2196577" y="139354"/>
                <a:ext cx="427044" cy="162885"/>
              </a:xfrm>
              <a:prstGeom prst="rect">
                <a:avLst/>
              </a:prstGeom>
            </p:spPr>
          </p:pic>
          <p:sp>
            <p:nvSpPr>
              <p:cNvPr id="1819260200" name="圆角矩形 85"/>
              <p:cNvSpPr/>
              <p:nvPr/>
            </p:nvSpPr>
            <p:spPr bwMode="auto">
              <a:xfrm flipH="0" flipV="0">
                <a:off x="0" y="0"/>
                <a:ext cx="2346569" cy="427044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 w="25400" cap="flat" cmpd="sng" algn="ctr">
                <a:noFill/>
                <a:prstDash val="solid"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txBody>
              <a:bodyPr lIns="68589" tIns="34293" rIns="68589" bIns="34293" rtlCol="0" anchor="ctr"/>
              <a:lstStyle/>
              <a:p>
                <a:pPr marL="0" marR="0" lvl="0" indent="0" algn="ctr" defTabSz="6858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mo"/>
                    <a:cs typeface="Arimo"/>
                  </a:rPr>
                  <a:t>ИЗДЕЛИЯ МЕТАЛЛИЧЕСКИЕ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Arimo"/>
                  <a:cs typeface="Arimo"/>
                </a:endParaRPr>
              </a:p>
            </p:txBody>
          </p:sp>
        </p:grpSp>
        <p:pic>
          <p:nvPicPr>
            <p:cNvPr id="2086052466" name="图片 83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>
              <a:off x="457308" y="427305"/>
              <a:ext cx="1714622" cy="89722"/>
            </a:xfrm>
            <a:prstGeom prst="rect">
              <a:avLst/>
            </a:prstGeom>
          </p:spPr>
        </p:pic>
      </p:grpSp>
      <p:grpSp>
        <p:nvGrpSpPr>
          <p:cNvPr id="1037937307" name="组合 88"/>
          <p:cNvGrpSpPr/>
          <p:nvPr/>
        </p:nvGrpSpPr>
        <p:grpSpPr bwMode="auto">
          <a:xfrm flipH="0" flipV="0">
            <a:off x="8568896" y="2633779"/>
            <a:ext cx="980624" cy="2790529"/>
            <a:chOff x="0" y="0"/>
            <a:chExt cx="980624" cy="2790529"/>
          </a:xfrm>
        </p:grpSpPr>
        <p:grpSp>
          <p:nvGrpSpPr>
            <p:cNvPr id="90447564" name="组合 89"/>
            <p:cNvGrpSpPr/>
            <p:nvPr/>
          </p:nvGrpSpPr>
          <p:grpSpPr bwMode="auto">
            <a:xfrm flipH="0" flipV="0">
              <a:off x="0" y="2129640"/>
              <a:ext cx="720778" cy="500825"/>
              <a:chOff x="0" y="0"/>
              <a:chExt cx="720778" cy="500825"/>
            </a:xfrm>
          </p:grpSpPr>
          <p:sp>
            <p:nvSpPr>
              <p:cNvPr id="2142414652" name="圆角矩形 119"/>
              <p:cNvSpPr/>
              <p:nvPr/>
            </p:nvSpPr>
            <p:spPr bwMode="auto">
              <a:xfrm>
                <a:off x="136335" y="0"/>
                <a:ext cx="524288" cy="500825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568484591" name="圆角矩形 120"/>
              <p:cNvSpPr/>
              <p:nvPr/>
            </p:nvSpPr>
            <p:spPr bwMode="auto">
              <a:xfrm flipH="0" flipV="0">
                <a:off x="0" y="14920"/>
                <a:ext cx="720778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cs typeface="Arimo"/>
                  </a:rPr>
                  <a:t>3,1</a:t>
                </a: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cs typeface="Arimo"/>
                  </a:rPr>
                  <a:t>2</a:t>
                </a: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cs typeface="Arimo"/>
                  </a:rPr>
                  <a:t>%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bg1"/>
                  </a:solidFill>
                  <a:latin typeface="Arimo"/>
                  <a:cs typeface="Arimo"/>
                </a:endParaRPr>
              </a:p>
            </p:txBody>
          </p:sp>
        </p:grpSp>
        <p:grpSp>
          <p:nvGrpSpPr>
            <p:cNvPr id="892715758" name="组合 90"/>
            <p:cNvGrpSpPr/>
            <p:nvPr/>
          </p:nvGrpSpPr>
          <p:grpSpPr bwMode="auto">
            <a:xfrm flipH="0" flipV="0">
              <a:off x="16390" y="1462277"/>
              <a:ext cx="704387" cy="500825"/>
              <a:chOff x="0" y="0"/>
              <a:chExt cx="704387" cy="500825"/>
            </a:xfrm>
          </p:grpSpPr>
          <p:sp>
            <p:nvSpPr>
              <p:cNvPr id="37013722" name="圆角矩形 117"/>
              <p:cNvSpPr/>
              <p:nvPr/>
            </p:nvSpPr>
            <p:spPr bwMode="auto">
              <a:xfrm>
                <a:off x="119944" y="0"/>
                <a:ext cx="524288" cy="500825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789687956" name="圆角矩形 118"/>
              <p:cNvSpPr/>
              <p:nvPr/>
            </p:nvSpPr>
            <p:spPr bwMode="auto">
              <a:xfrm flipH="0" flipV="0">
                <a:off x="0" y="14920"/>
                <a:ext cx="704387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lang="ru-RU" sz="1800" b="0" i="0" u="none" strike="noStrike" cap="none" spc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ru-RU" sz="1200" b="1" i="0" u="none" strike="noStrike" cap="none" spc="0">
                    <a:ln>
                      <a:noFill/>
                    </a:ln>
                    <a:solidFill>
                      <a:srgbClr val="FFFFFF"/>
                    </a:solidFill>
                    <a:latin typeface="Arimo"/>
                    <a:ea typeface="Arimo"/>
                    <a:cs typeface="Arimo"/>
                  </a:rPr>
                  <a:t>3,36</a:t>
                </a:r>
                <a:r>
                  <a:rPr lang="ru-RU" sz="1200" b="1" i="0" u="none" strike="noStrike" cap="none" spc="0">
                    <a:ln>
                      <a:noFill/>
                    </a:ln>
                    <a:solidFill>
                      <a:srgbClr val="FFFFFF"/>
                    </a:solidFill>
                    <a:latin typeface="Arimo"/>
                    <a:ea typeface="Arimo"/>
                    <a:cs typeface="Arimo"/>
                  </a:rPr>
                  <a:t>%</a:t>
                </a: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</p:grpSp>
        <p:sp>
          <p:nvSpPr>
            <p:cNvPr id="1202572455" name="矩形 91"/>
            <p:cNvSpPr/>
            <p:nvPr/>
          </p:nvSpPr>
          <p:spPr bwMode="auto">
            <a:xfrm>
              <a:off x="811894" y="0"/>
              <a:ext cx="168729" cy="2763822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8000"/>
                  </a:sysClr>
                </a:gs>
                <a:gs pos="100000">
                  <a:srgbClr val="F2F2F2">
                    <a:alpha val="0"/>
                  </a:srgbClr>
                </a:gs>
              </a:gsLst>
              <a:lin ang="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grpSp>
          <p:nvGrpSpPr>
            <p:cNvPr id="1317190999" name="组合 92"/>
            <p:cNvGrpSpPr/>
            <p:nvPr/>
          </p:nvGrpSpPr>
          <p:grpSpPr bwMode="auto">
            <a:xfrm flipH="0" flipV="0">
              <a:off x="32782" y="808983"/>
              <a:ext cx="638667" cy="500825"/>
              <a:chOff x="0" y="0"/>
              <a:chExt cx="638667" cy="500825"/>
            </a:xfrm>
          </p:grpSpPr>
          <p:sp>
            <p:nvSpPr>
              <p:cNvPr id="85527897" name="圆角矩形 115"/>
              <p:cNvSpPr/>
              <p:nvPr/>
            </p:nvSpPr>
            <p:spPr bwMode="auto">
              <a:xfrm>
                <a:off x="103551" y="0"/>
                <a:ext cx="524288" cy="500825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634844703" name="圆角矩形 116"/>
              <p:cNvSpPr/>
              <p:nvPr/>
            </p:nvSpPr>
            <p:spPr bwMode="auto">
              <a:xfrm flipH="0" flipV="0">
                <a:off x="0" y="14920"/>
                <a:ext cx="638667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E94744">
                      <a:lumMod val="75000"/>
                    </a:srgbClr>
                  </a:gs>
                  <a:gs pos="100000">
                    <a:srgbClr val="E94744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E94744"/>
                    </a:gs>
                    <a:gs pos="100000">
                      <a:srgbClr val="E94744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ctr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cs typeface="Arimo"/>
                  </a:rPr>
                  <a:t>3,6</a:t>
                </a: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cs typeface="Arimo"/>
                  </a:rPr>
                  <a:t> </a:t>
                </a:r>
                <a:r>
                  <a:rPr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cs typeface="Arimo"/>
                  </a:rPr>
                  <a:t>%</a:t>
                </a: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</p:grpSp>
        <p:grpSp>
          <p:nvGrpSpPr>
            <p:cNvPr id="869221424" name="组合 93"/>
            <p:cNvGrpSpPr/>
            <p:nvPr/>
          </p:nvGrpSpPr>
          <p:grpSpPr bwMode="auto">
            <a:xfrm flipH="0" flipV="0">
              <a:off x="40978" y="154893"/>
              <a:ext cx="654276" cy="500825"/>
              <a:chOff x="0" y="0"/>
              <a:chExt cx="654276" cy="500825"/>
            </a:xfrm>
          </p:grpSpPr>
          <p:sp>
            <p:nvSpPr>
              <p:cNvPr id="1153880985" name="圆角矩形 113"/>
              <p:cNvSpPr/>
              <p:nvPr/>
            </p:nvSpPr>
            <p:spPr bwMode="auto">
              <a:xfrm>
                <a:off x="95356" y="0"/>
                <a:ext cx="524288" cy="500825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sz="1200" b="0" i="0" u="none" strike="noStrike" cap="none" spc="0">
                  <a:ln>
                    <a:noFill/>
                  </a:ln>
                  <a:solidFill>
                    <a:prstClr val="black"/>
                  </a:solidFill>
                  <a:latin typeface="Arimo"/>
                  <a:cs typeface="Arimo"/>
                </a:endParaRPr>
              </a:p>
            </p:txBody>
          </p:sp>
          <p:sp>
            <p:nvSpPr>
              <p:cNvPr id="2041431037" name="圆角矩形 114"/>
              <p:cNvSpPr/>
              <p:nvPr/>
            </p:nvSpPr>
            <p:spPr bwMode="auto">
              <a:xfrm flipH="0" flipV="0">
                <a:off x="0" y="14920"/>
                <a:ext cx="654276" cy="470981"/>
              </a:xfrm>
              <a:prstGeom prst="roundRect">
                <a:avLst>
                  <a:gd name="adj" fmla="val 13889"/>
                </a:avLst>
              </a:prstGeom>
              <a:gradFill>
                <a:gsLst>
                  <a:gs pos="0">
                    <a:srgbClr val="F17445">
                      <a:lumMod val="75000"/>
                    </a:srgbClr>
                  </a:gs>
                  <a:gs pos="100000">
                    <a:srgbClr val="F17445"/>
                  </a:gs>
                </a:gsLst>
                <a:lin ang="5400000" scaled="1"/>
              </a:gradFill>
              <a:ln w="28575" cap="flat">
                <a:gradFill>
                  <a:gsLst>
                    <a:gs pos="0">
                      <a:srgbClr val="F17445"/>
                    </a:gs>
                    <a:gs pos="100000">
                      <a:srgbClr val="F17445">
                        <a:lumMod val="75000"/>
                      </a:srgbClr>
                    </a:gs>
                  </a:gsLst>
                  <a:lin ang="5400000" scaled="1"/>
                </a:gradFill>
                <a:prstDash val="solid"/>
                <a:miter lim="800000"/>
              </a:ln>
              <a:effectLst>
                <a:outerShdw blurRad="228600" dist="228600" dir="5400000" algn="t" rotWithShape="0">
                  <a:sysClr val="windowText" lastClr="000000">
                    <a:lumMod val="85000"/>
                    <a:lumOff val="15000"/>
                    <a:alpha val="28000"/>
                  </a:sysClr>
                </a:outerShdw>
              </a:effectLst>
            </p:spPr>
            <p:txBody>
              <a:bodyPr vertOverflow="overflow" horzOverflow="overflow" vert="horz" wrap="square" lIns="91440" tIns="45720" rIns="91440" bIns="45720" numCol="1" spcCol="0" rtlCol="0" fromWordArt="0" anchor="ctr" anchorCtr="0" forceAA="0" upright="0" compatLnSpc="1"/>
              <a:lstStyle/>
              <a:p>
                <a:pPr marL="0" marR="0" lvl="0" indent="0" algn="l" defTabSz="91440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3,48</a:t>
                </a:r>
                <a:r>
                  <a:rPr lang="zh-CN" sz="1200" b="1" i="0" u="none" strike="noStrike" cap="none" spc="0">
                    <a:ln>
                      <a:noFill/>
                    </a:ln>
                    <a:solidFill>
                      <a:schemeClr val="bg1"/>
                    </a:solidFill>
                    <a:latin typeface="Arimo"/>
                    <a:ea typeface="Arimo"/>
                    <a:cs typeface="Arimo"/>
                  </a:rPr>
                  <a:t>%</a:t>
                </a:r>
                <a:endParaRPr sz="1200" b="1" i="0" u="none" strike="noStrike" cap="none" spc="0">
                  <a:ln>
                    <a:noFill/>
                  </a:ln>
                  <a:solidFill>
                    <a:schemeClr val="bg1"/>
                  </a:solidFill>
                  <a:latin typeface="Arimo"/>
                  <a:cs typeface="Arimo"/>
                </a:endParaRPr>
              </a:p>
            </p:txBody>
          </p:sp>
        </p:grpSp>
        <p:sp>
          <p:nvSpPr>
            <p:cNvPr id="114668517" name="矩形 94"/>
            <p:cNvSpPr/>
            <p:nvPr/>
          </p:nvSpPr>
          <p:spPr bwMode="auto">
            <a:xfrm>
              <a:off x="599798" y="0"/>
              <a:ext cx="220494" cy="2763822"/>
            </a:xfrm>
            <a:prstGeom prst="rect">
              <a:avLst/>
            </a:prstGeom>
            <a:solidFill>
              <a:srgbClr val="F2F2F2"/>
            </a:solidFill>
            <a:ln w="25400" cap="flat" cmpd="sng" algn="ctr">
              <a:noFill/>
              <a:prstDash val="solid"/>
            </a:ln>
            <a:effectLst/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pic>
          <p:nvPicPr>
            <p:cNvPr id="263460072" name="图片 95"/>
            <p:cNvPicPr>
              <a:picLocks noChangeAspect="1"/>
            </p:cNvPicPr>
            <p:nvPr/>
          </p:nvPicPr>
          <p:blipFill>
            <a:blip r:embed="rId4"/>
            <a:srcRect l="0" t="76775" r="0" b="0"/>
            <a:stretch/>
          </p:blipFill>
          <p:spPr bwMode="auto">
            <a:xfrm rot="5399976">
              <a:off x="-846567" y="1345246"/>
              <a:ext cx="2790529" cy="100037"/>
            </a:xfrm>
            <a:prstGeom prst="rect">
              <a:avLst/>
            </a:prstGeom>
          </p:spPr>
        </p:pic>
        <p:sp>
          <p:nvSpPr>
            <p:cNvPr id="49534491" name="流程图: 手动输入 32"/>
            <p:cNvSpPr/>
            <p:nvPr/>
          </p:nvSpPr>
          <p:spPr bwMode="auto">
            <a:xfrm flipH="1" flipV="1">
              <a:off x="811977" y="0"/>
              <a:ext cx="168341" cy="481315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0 w 10000"/>
                <a:gd name="connsiteY0-2" fmla="*/ 6677 h 10000"/>
                <a:gd name="connsiteX1-3" fmla="*/ 10000 w 10000"/>
                <a:gd name="connsiteY1-4" fmla="*/ 0 h 10000"/>
                <a:gd name="connsiteX2-5" fmla="*/ 10000 w 10000"/>
                <a:gd name="connsiteY2-6" fmla="*/ 10000 h 10000"/>
                <a:gd name="connsiteX3-7" fmla="*/ 0 w 10000"/>
                <a:gd name="connsiteY3-8" fmla="*/ 10000 h 10000"/>
                <a:gd name="connsiteX4-9" fmla="*/ 0 w 10000"/>
                <a:gd name="connsiteY4-10" fmla="*/ 6677 h 10000"/>
                <a:gd name="connsiteX0-11" fmla="*/ 0 w 10000"/>
                <a:gd name="connsiteY0-12" fmla="*/ 6875 h 10000"/>
                <a:gd name="connsiteX1-13" fmla="*/ 10000 w 10000"/>
                <a:gd name="connsiteY1-14" fmla="*/ 0 h 10000"/>
                <a:gd name="connsiteX2-15" fmla="*/ 10000 w 10000"/>
                <a:gd name="connsiteY2-16" fmla="*/ 10000 h 10000"/>
                <a:gd name="connsiteX3-17" fmla="*/ 0 w 10000"/>
                <a:gd name="connsiteY3-18" fmla="*/ 10000 h 10000"/>
                <a:gd name="connsiteX4-19" fmla="*/ 0 w 10000"/>
                <a:gd name="connsiteY4-20" fmla="*/ 6875 h 10000"/>
                <a:gd name="connsiteX0-21" fmla="*/ 0 w 10185"/>
                <a:gd name="connsiteY0-22" fmla="*/ 6624 h 10000"/>
                <a:gd name="connsiteX1-23" fmla="*/ 10185 w 10185"/>
                <a:gd name="connsiteY1-24" fmla="*/ 0 h 10000"/>
                <a:gd name="connsiteX2-25" fmla="*/ 10185 w 10185"/>
                <a:gd name="connsiteY2-26" fmla="*/ 10000 h 10000"/>
                <a:gd name="connsiteX3-27" fmla="*/ 185 w 10185"/>
                <a:gd name="connsiteY3-28" fmla="*/ 10000 h 10000"/>
                <a:gd name="connsiteX4-29" fmla="*/ 0 w 10185"/>
                <a:gd name="connsiteY4-30" fmla="*/ 6624 h 10000"/>
                <a:gd name="connsiteX0-31" fmla="*/ 0 w 10092"/>
                <a:gd name="connsiteY0-32" fmla="*/ 8092 h 10000"/>
                <a:gd name="connsiteX1-33" fmla="*/ 10092 w 10092"/>
                <a:gd name="connsiteY1-34" fmla="*/ 0 h 10000"/>
                <a:gd name="connsiteX2-35" fmla="*/ 10092 w 10092"/>
                <a:gd name="connsiteY2-36" fmla="*/ 10000 h 10000"/>
                <a:gd name="connsiteX3-37" fmla="*/ 92 w 10092"/>
                <a:gd name="connsiteY3-38" fmla="*/ 10000 h 10000"/>
                <a:gd name="connsiteX4-39" fmla="*/ 0 w 10092"/>
                <a:gd name="connsiteY4-40" fmla="*/ 8092 h 10000"/>
                <a:gd name="connsiteX0-41" fmla="*/ 0 w 10092"/>
                <a:gd name="connsiteY0-42" fmla="*/ 8736 h 10000"/>
                <a:gd name="connsiteX1-43" fmla="*/ 10092 w 10092"/>
                <a:gd name="connsiteY1-44" fmla="*/ 0 h 10000"/>
                <a:gd name="connsiteX2-45" fmla="*/ 10092 w 10092"/>
                <a:gd name="connsiteY2-46" fmla="*/ 10000 h 10000"/>
                <a:gd name="connsiteX3-47" fmla="*/ 92 w 10092"/>
                <a:gd name="connsiteY3-48" fmla="*/ 10000 h 10000"/>
                <a:gd name="connsiteX4-49" fmla="*/ 0 w 10092"/>
                <a:gd name="connsiteY4-50" fmla="*/ 8736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92" h="10000" fill="norm" stroke="1" extrusionOk="0">
                  <a:moveTo>
                    <a:pt x="0" y="8736"/>
                  </a:moveTo>
                  <a:lnTo>
                    <a:pt x="10092" y="0"/>
                  </a:lnTo>
                  <a:lnTo>
                    <a:pt x="10092" y="10000"/>
                  </a:lnTo>
                  <a:lnTo>
                    <a:pt x="92" y="10000"/>
                  </a:lnTo>
                  <a:cubicBezTo>
                    <a:pt x="30" y="8875"/>
                    <a:pt x="62" y="9861"/>
                    <a:pt x="0" y="8736"/>
                  </a:cubicBezTo>
                  <a:close/>
                </a:path>
              </a:pathLst>
            </a:custGeom>
            <a:gradFill>
              <a:gsLst>
                <a:gs pos="0">
                  <a:sysClr val="windowText" lastClr="000000">
                    <a:alpha val="21000"/>
                  </a:sysClr>
                </a:gs>
                <a:gs pos="100000">
                  <a:srgbClr val="F2F2F2">
                    <a:alpha val="0"/>
                  </a:srgbClr>
                </a:gs>
              </a:gsLst>
              <a:lin ang="108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1092270980" name="梯形 97"/>
            <p:cNvSpPr/>
            <p:nvPr/>
          </p:nvSpPr>
          <p:spPr bwMode="auto">
            <a:xfrm rot="5399976">
              <a:off x="529515" y="649573"/>
              <a:ext cx="729849" cy="168474"/>
            </a:xfrm>
            <a:prstGeom prst="trapezoid">
              <a:avLst>
                <a:gd name="adj" fmla="val 173951"/>
              </a:avLst>
            </a:prstGeom>
            <a:gradFill>
              <a:gsLst>
                <a:gs pos="0">
                  <a:srgbClr val="F2F2F2">
                    <a:alpha val="0"/>
                  </a:srgbClr>
                </a:gs>
                <a:gs pos="100000">
                  <a:sysClr val="windowText" lastClr="000000">
                    <a:alpha val="2100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2120313866" name="梯形 98"/>
            <p:cNvSpPr/>
            <p:nvPr/>
          </p:nvSpPr>
          <p:spPr bwMode="auto">
            <a:xfrm rot="5399976">
              <a:off x="529515" y="1302446"/>
              <a:ext cx="729849" cy="168474"/>
            </a:xfrm>
            <a:prstGeom prst="trapezoid">
              <a:avLst>
                <a:gd name="adj" fmla="val 173951"/>
              </a:avLst>
            </a:prstGeom>
            <a:gradFill>
              <a:gsLst>
                <a:gs pos="0">
                  <a:srgbClr val="F2F2F2">
                    <a:alpha val="0"/>
                  </a:srgbClr>
                </a:gs>
                <a:gs pos="100000">
                  <a:sysClr val="windowText" lastClr="000000">
                    <a:alpha val="2100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2003767809" name="梯形 99"/>
            <p:cNvSpPr/>
            <p:nvPr/>
          </p:nvSpPr>
          <p:spPr bwMode="auto">
            <a:xfrm rot="5399976">
              <a:off x="529515" y="1943807"/>
              <a:ext cx="729849" cy="168474"/>
            </a:xfrm>
            <a:prstGeom prst="trapezoid">
              <a:avLst>
                <a:gd name="adj" fmla="val 173951"/>
              </a:avLst>
            </a:prstGeom>
            <a:gradFill>
              <a:gsLst>
                <a:gs pos="0">
                  <a:srgbClr val="F2F2F2">
                    <a:alpha val="0"/>
                  </a:srgbClr>
                </a:gs>
                <a:gs pos="100000">
                  <a:sysClr val="windowText" lastClr="000000">
                    <a:alpha val="21000"/>
                  </a:sysClr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  <p:sp>
          <p:nvSpPr>
            <p:cNvPr id="1543538272" name="流程图: 手动输入 32"/>
            <p:cNvSpPr/>
            <p:nvPr/>
          </p:nvSpPr>
          <p:spPr bwMode="auto">
            <a:xfrm flipH="1">
              <a:off x="811977" y="2295749"/>
              <a:ext cx="168341" cy="468073"/>
            </a:xfrm>
            <a:custGeom>
              <a:avLst/>
              <a:gdLst>
                <a:gd name="connsiteX0" fmla="*/ 0 w 10000"/>
                <a:gd name="connsiteY0" fmla="*/ 2000 h 10000"/>
                <a:gd name="connsiteX1" fmla="*/ 10000 w 10000"/>
                <a:gd name="connsiteY1" fmla="*/ 0 h 10000"/>
                <a:gd name="connsiteX2" fmla="*/ 10000 w 10000"/>
                <a:gd name="connsiteY2" fmla="*/ 10000 h 10000"/>
                <a:gd name="connsiteX3" fmla="*/ 0 w 10000"/>
                <a:gd name="connsiteY3" fmla="*/ 10000 h 10000"/>
                <a:gd name="connsiteX4" fmla="*/ 0 w 10000"/>
                <a:gd name="connsiteY4" fmla="*/ 2000 h 10000"/>
                <a:gd name="connsiteX0-1" fmla="*/ 0 w 10000"/>
                <a:gd name="connsiteY0-2" fmla="*/ 6677 h 10000"/>
                <a:gd name="connsiteX1-3" fmla="*/ 10000 w 10000"/>
                <a:gd name="connsiteY1-4" fmla="*/ 0 h 10000"/>
                <a:gd name="connsiteX2-5" fmla="*/ 10000 w 10000"/>
                <a:gd name="connsiteY2-6" fmla="*/ 10000 h 10000"/>
                <a:gd name="connsiteX3-7" fmla="*/ 0 w 10000"/>
                <a:gd name="connsiteY3-8" fmla="*/ 10000 h 10000"/>
                <a:gd name="connsiteX4-9" fmla="*/ 0 w 10000"/>
                <a:gd name="connsiteY4-10" fmla="*/ 6677 h 10000"/>
                <a:gd name="connsiteX0-11" fmla="*/ 0 w 10000"/>
                <a:gd name="connsiteY0-12" fmla="*/ 6875 h 10000"/>
                <a:gd name="connsiteX1-13" fmla="*/ 10000 w 10000"/>
                <a:gd name="connsiteY1-14" fmla="*/ 0 h 10000"/>
                <a:gd name="connsiteX2-15" fmla="*/ 10000 w 10000"/>
                <a:gd name="connsiteY2-16" fmla="*/ 10000 h 10000"/>
                <a:gd name="connsiteX3-17" fmla="*/ 0 w 10000"/>
                <a:gd name="connsiteY3-18" fmla="*/ 10000 h 10000"/>
                <a:gd name="connsiteX4-19" fmla="*/ 0 w 10000"/>
                <a:gd name="connsiteY4-20" fmla="*/ 6875 h 10000"/>
                <a:gd name="connsiteX0-21" fmla="*/ 0 w 10185"/>
                <a:gd name="connsiteY0-22" fmla="*/ 6624 h 10000"/>
                <a:gd name="connsiteX1-23" fmla="*/ 10185 w 10185"/>
                <a:gd name="connsiteY1-24" fmla="*/ 0 h 10000"/>
                <a:gd name="connsiteX2-25" fmla="*/ 10185 w 10185"/>
                <a:gd name="connsiteY2-26" fmla="*/ 10000 h 10000"/>
                <a:gd name="connsiteX3-27" fmla="*/ 185 w 10185"/>
                <a:gd name="connsiteY3-28" fmla="*/ 10000 h 10000"/>
                <a:gd name="connsiteX4-29" fmla="*/ 0 w 10185"/>
                <a:gd name="connsiteY4-30" fmla="*/ 6624 h 10000"/>
                <a:gd name="connsiteX0-31" fmla="*/ 0 w 10092"/>
                <a:gd name="connsiteY0-32" fmla="*/ 8092 h 10000"/>
                <a:gd name="connsiteX1-33" fmla="*/ 10092 w 10092"/>
                <a:gd name="connsiteY1-34" fmla="*/ 0 h 10000"/>
                <a:gd name="connsiteX2-35" fmla="*/ 10092 w 10092"/>
                <a:gd name="connsiteY2-36" fmla="*/ 10000 h 10000"/>
                <a:gd name="connsiteX3-37" fmla="*/ 92 w 10092"/>
                <a:gd name="connsiteY3-38" fmla="*/ 10000 h 10000"/>
                <a:gd name="connsiteX4-39" fmla="*/ 0 w 10092"/>
                <a:gd name="connsiteY4-40" fmla="*/ 8092 h 10000"/>
                <a:gd name="connsiteX0-41" fmla="*/ 0 w 10092"/>
                <a:gd name="connsiteY0-42" fmla="*/ 8736 h 10000"/>
                <a:gd name="connsiteX1-43" fmla="*/ 10092 w 10092"/>
                <a:gd name="connsiteY1-44" fmla="*/ 0 h 10000"/>
                <a:gd name="connsiteX2-45" fmla="*/ 10092 w 10092"/>
                <a:gd name="connsiteY2-46" fmla="*/ 10000 h 10000"/>
                <a:gd name="connsiteX3-47" fmla="*/ 92 w 10092"/>
                <a:gd name="connsiteY3-48" fmla="*/ 10000 h 10000"/>
                <a:gd name="connsiteX4-49" fmla="*/ 0 w 10092"/>
                <a:gd name="connsiteY4-50" fmla="*/ 8736 h 10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92" h="10000" fill="norm" stroke="1" extrusionOk="0">
                  <a:moveTo>
                    <a:pt x="0" y="8736"/>
                  </a:moveTo>
                  <a:lnTo>
                    <a:pt x="10092" y="0"/>
                  </a:lnTo>
                  <a:lnTo>
                    <a:pt x="10092" y="10000"/>
                  </a:lnTo>
                  <a:lnTo>
                    <a:pt x="92" y="10000"/>
                  </a:lnTo>
                  <a:cubicBezTo>
                    <a:pt x="30" y="8875"/>
                    <a:pt x="62" y="9861"/>
                    <a:pt x="0" y="8736"/>
                  </a:cubicBezTo>
                  <a:close/>
                </a:path>
              </a:pathLst>
            </a:custGeom>
            <a:gradFill>
              <a:gsLst>
                <a:gs pos="0">
                  <a:sysClr val="windowText" lastClr="000000">
                    <a:alpha val="21000"/>
                  </a:sysClr>
                </a:gs>
                <a:gs pos="100000">
                  <a:srgbClr val="F2F2F2">
                    <a:alpha val="0"/>
                  </a:srgbClr>
                </a:gs>
              </a:gsLst>
              <a:lin ang="10800000" scaled="0"/>
            </a:gradFill>
            <a:ln w="25400" cap="flat" cmpd="sng" algn="ctr">
              <a:noFill/>
              <a:prstDash val="solid"/>
            </a:ln>
            <a:effectLst>
              <a:softEdge rad="25400"/>
            </a:effectLst>
          </p:spPr>
          <p:txBody>
            <a:bodyPr lIns="68589" tIns="34293" rIns="68589" bIns="34293" rtlCol="0" anchor="ctr"/>
            <a:lstStyle/>
            <a:p>
              <a:pPr marL="0" marR="0" lvl="0" indent="0" algn="ctr" defTabSz="68580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sz="1200" b="0" i="0" u="none" strike="noStrike" cap="none" spc="0">
                <a:ln>
                  <a:noFill/>
                </a:ln>
                <a:solidFill>
                  <a:prstClr val="white"/>
                </a:solidFill>
                <a:latin typeface="Arimo"/>
                <a:cs typeface="Arimo"/>
              </a:endParaRPr>
            </a:p>
          </p:txBody>
        </p:sp>
      </p:grpSp>
      <p:sp>
        <p:nvSpPr>
          <p:cNvPr id="449626486" name=""/>
          <p:cNvSpPr txBox="1"/>
          <p:nvPr/>
        </p:nvSpPr>
        <p:spPr bwMode="auto">
          <a:xfrm flipH="0" flipV="0">
            <a:off x="5749318" y="1805970"/>
            <a:ext cx="6052952" cy="64775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ctr">
              <a:lnSpc>
                <a:spcPct val="113999"/>
              </a:lnSpc>
              <a:defRPr/>
            </a:pPr>
            <a:r>
              <a:rPr lang="en-US" sz="16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ЗАКУПАЕМАЯ НОМЕНКЛАТУРА</a:t>
            </a:r>
            <a:endParaRPr sz="1600" b="1" i="0" u="none" strike="noStrike" cap="none" spc="0">
              <a:solidFill>
                <a:schemeClr val="bg2">
                  <a:lumMod val="25000"/>
                </a:schemeClr>
              </a:solidFill>
              <a:latin typeface="Arimo"/>
              <a:ea typeface="Arimo"/>
              <a:cs typeface="Arimo"/>
            </a:endParaRPr>
          </a:p>
          <a:p>
            <a:pPr algn="ctr">
              <a:lnSpc>
                <a:spcPct val="113999"/>
              </a:lnSpc>
              <a:defRPr/>
            </a:pPr>
            <a:r>
              <a:rPr lang="en-US" sz="16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ТОВАРОВ, РАБОТ, УСЛУГ:</a:t>
            </a:r>
            <a:endParaRPr sz="1600" b="1" i="0" u="none" strike="noStrike" cap="none" spc="0">
              <a:solidFill>
                <a:schemeClr val="bg2">
                  <a:lumMod val="25000"/>
                </a:schemeClr>
              </a:solidFill>
              <a:latin typeface="Arimo"/>
              <a:ea typeface="Arimo"/>
              <a:cs typeface="Arimo"/>
            </a:endParaRPr>
          </a:p>
        </p:txBody>
      </p:sp>
      <p:sp>
        <p:nvSpPr>
          <p:cNvPr id="852514826" name=""/>
          <p:cNvSpPr txBox="1"/>
          <p:nvPr/>
        </p:nvSpPr>
        <p:spPr bwMode="auto">
          <a:xfrm flipH="0" flipV="0">
            <a:off x="0" y="573871"/>
            <a:ext cx="12184804" cy="439268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lvl="1" algn="l">
              <a:lnSpc>
                <a:spcPct val="113999"/>
              </a:lnSpc>
              <a:defRPr/>
            </a:pPr>
            <a:r>
              <a:rPr lang="ms-MY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МАЛЫМИ ОБЪЕМАМИ ЗАКУПАЮТСЯ</a:t>
            </a:r>
            <a:r>
              <a:rPr lang="en-US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 </a:t>
            </a:r>
            <a:r>
              <a:rPr lang="en-US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БОЛЕЕ </a:t>
            </a:r>
            <a:r>
              <a:rPr lang="en-US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1000</a:t>
            </a:r>
            <a:r>
              <a:rPr lang="en-US" sz="2000" b="1" i="0" u="none" strike="noStrike" cap="none" spc="0">
                <a:solidFill>
                  <a:schemeClr val="bg2">
                    <a:lumMod val="25000"/>
                  </a:schemeClr>
                </a:solidFill>
                <a:latin typeface="Arimo"/>
                <a:ea typeface="Arimo"/>
                <a:cs typeface="Arimo"/>
              </a:rPr>
              <a:t> РАЗЛИЧНЫХ ВИДОВ ПРОДУКЦИИ</a:t>
            </a:r>
            <a:endParaRPr sz="2000" b="1" i="0" u="none" strike="noStrike" cap="none" spc="0">
              <a:solidFill>
                <a:schemeClr val="bg2">
                  <a:lumMod val="25000"/>
                </a:schemeClr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0828235" name="五边形 37"/>
          <p:cNvSpPr/>
          <p:nvPr/>
        </p:nvSpPr>
        <p:spPr bwMode="auto">
          <a:xfrm flipH="1">
            <a:off x="6416848" y="2613422"/>
            <a:ext cx="4707812" cy="679693"/>
          </a:xfrm>
          <a:prstGeom prst="homePlat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zh-CN"/>
          </a:p>
        </p:txBody>
      </p:sp>
      <p:sp>
        <p:nvSpPr>
          <p:cNvPr id="1796202329" name="五边形 38"/>
          <p:cNvSpPr/>
          <p:nvPr/>
        </p:nvSpPr>
        <p:spPr bwMode="auto">
          <a:xfrm flipH="1">
            <a:off x="6416848" y="3438263"/>
            <a:ext cx="4707812" cy="679693"/>
          </a:xfrm>
          <a:prstGeom prst="homePlat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zh-CN"/>
          </a:p>
        </p:txBody>
      </p:sp>
      <p:sp>
        <p:nvSpPr>
          <p:cNvPr id="554148350" name="五边形 1"/>
          <p:cNvSpPr/>
          <p:nvPr/>
        </p:nvSpPr>
        <p:spPr bwMode="auto">
          <a:xfrm flipH="0" flipV="0">
            <a:off x="0" y="-20538"/>
            <a:ext cx="5519852" cy="6890198"/>
          </a:xfrm>
          <a:prstGeom prst="homePlate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zh-CN"/>
          </a:p>
        </p:txBody>
      </p:sp>
      <p:sp>
        <p:nvSpPr>
          <p:cNvPr id="673558069" name="TextBox 11"/>
          <p:cNvSpPr txBox="1"/>
          <p:nvPr/>
        </p:nvSpPr>
        <p:spPr bwMode="auto">
          <a:xfrm flipH="0" flipV="0">
            <a:off x="239517" y="2658570"/>
            <a:ext cx="4889208" cy="153198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chemeClr val="bg1">
                    <a:lumMod val="95000"/>
                  </a:schemeClr>
                </a:solidFill>
                <a:latin typeface="Arimo"/>
                <a:ea typeface="Arimo"/>
                <a:cs typeface="Arimo"/>
              </a:rPr>
              <a:t>ТЕХНИЧЕСКАЯ</a:t>
            </a:r>
            <a:endParaRPr sz="4800" b="1">
              <a:solidFill>
                <a:schemeClr val="bg1">
                  <a:lumMod val="95000"/>
                </a:schemeClr>
              </a:solidFill>
              <a:latin typeface="Arimo"/>
              <a:cs typeface="Arimo"/>
            </a:endParaRPr>
          </a:p>
          <a:p>
            <a:pPr>
              <a:defRPr/>
            </a:pPr>
            <a:r>
              <a:rPr lang="zh-CN" sz="4800" b="1">
                <a:solidFill>
                  <a:schemeClr val="bg1">
                    <a:lumMod val="95000"/>
                  </a:schemeClr>
                </a:solidFill>
                <a:latin typeface="Arimo"/>
                <a:ea typeface="Arimo"/>
                <a:cs typeface="Arimo"/>
              </a:rPr>
              <a:t>ПОДДЕРЖКА</a:t>
            </a:r>
            <a:endParaRPr lang="zh-CN" sz="2800" b="1">
              <a:solidFill>
                <a:schemeClr val="bg1">
                  <a:lumMod val="95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1934106713" name="文本框 9"/>
          <p:cNvSpPr txBox="1"/>
          <p:nvPr/>
        </p:nvSpPr>
        <p:spPr bwMode="auto">
          <a:xfrm flipH="0" flipV="0">
            <a:off x="7434010" y="2785447"/>
            <a:ext cx="2342133" cy="36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sz="2400" b="1" i="0" u="none">
                <a:solidFill>
                  <a:srgbClr val="0070C0"/>
                </a:solidFill>
                <a:latin typeface="Arimo"/>
                <a:ea typeface="Arimo"/>
                <a:cs typeface="Arimo"/>
              </a:rPr>
              <a:t>8-903-359-76-49</a:t>
            </a:r>
            <a:endParaRPr sz="2400">
              <a:solidFill>
                <a:srgbClr val="0070C0"/>
              </a:solidFill>
              <a:latin typeface="Arimo"/>
              <a:cs typeface="Arimo"/>
            </a:endParaRPr>
          </a:p>
        </p:txBody>
      </p:sp>
      <p:sp>
        <p:nvSpPr>
          <p:cNvPr id="550241039" name="文本框 9"/>
          <p:cNvSpPr txBox="1"/>
          <p:nvPr/>
        </p:nvSpPr>
        <p:spPr bwMode="auto">
          <a:xfrm flipH="0" flipV="0">
            <a:off x="6631209" y="3618543"/>
            <a:ext cx="3634498" cy="305159"/>
          </a:xfrm>
          <a:prstGeom prst="rect">
            <a:avLst/>
          </a:prstGeom>
          <a:noFill/>
        </p:spPr>
        <p:txBody>
          <a:bodyPr vertOverflow="overflow" horzOverflow="overflow" vert="horz" wrap="square" lIns="0" tIns="0" rIns="0" bIns="0" numCol="1" spcCol="0" rtlCol="0" fromWordArt="0" anchor="ctr" anchorCtr="0" forceAA="0" upright="0" compatLnSpc="0">
            <a:spAutoFit/>
          </a:bodyPr>
          <a:lstStyle/>
          <a:p>
            <a:pPr algn="ctr">
              <a:defRPr/>
            </a:pPr>
            <a:r>
              <a:rPr sz="2000" b="1" u="sng">
                <a:solidFill>
                  <a:schemeClr val="accent1">
                    <a:lumMod val="75000"/>
                  </a:schemeClr>
                </a:solidFill>
                <a:latin typeface="Arimo"/>
                <a:ea typeface="Arimo"/>
                <a:cs typeface="Arimo"/>
                <a:hlinkClick r:id="rId3" tooltip="mailto:vasileva-nm@keysystems.ru"/>
              </a:rPr>
              <a:t>vasileva-nm@keysystems.ru</a:t>
            </a:r>
            <a:endParaRPr sz="2000" u="none">
              <a:solidFill>
                <a:schemeClr val="accent1">
                  <a:lumMod val="75000"/>
                </a:schemeClr>
              </a:solidFill>
              <a:latin typeface="Quicksand Light"/>
              <a:cs typeface="Quicksand Light"/>
            </a:endParaRPr>
          </a:p>
        </p:txBody>
      </p:sp>
      <p:sp>
        <p:nvSpPr>
          <p:cNvPr id="1787166768" name="矩形 8"/>
          <p:cNvSpPr/>
          <p:nvPr/>
        </p:nvSpPr>
        <p:spPr bwMode="auto">
          <a:xfrm>
            <a:off x="0" y="6864"/>
            <a:ext cx="239517" cy="68627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zh-CN"/>
          </a:p>
        </p:txBody>
      </p:sp>
      <p:sp>
        <p:nvSpPr>
          <p:cNvPr id="635562593" name="Freeform 151"/>
          <p:cNvSpPr>
            <a:spLocks noEditPoints="1"/>
          </p:cNvSpPr>
          <p:nvPr/>
        </p:nvSpPr>
        <p:spPr bwMode="auto">
          <a:xfrm>
            <a:off x="10340343" y="2768911"/>
            <a:ext cx="248421" cy="371895"/>
          </a:xfrm>
          <a:custGeom>
            <a:avLst/>
            <a:gdLst>
              <a:gd name="T0" fmla="*/ 72 w 143"/>
              <a:gd name="T1" fmla="*/ 214 h 214"/>
              <a:gd name="T2" fmla="*/ 96 w 143"/>
              <a:gd name="T3" fmla="*/ 204 h 214"/>
              <a:gd name="T4" fmla="*/ 48 w 143"/>
              <a:gd name="T5" fmla="*/ 204 h 214"/>
              <a:gd name="T6" fmla="*/ 72 w 143"/>
              <a:gd name="T7" fmla="*/ 214 h 214"/>
              <a:gd name="T8" fmla="*/ 105 w 143"/>
              <a:gd name="T9" fmla="*/ 183 h 214"/>
              <a:gd name="T10" fmla="*/ 39 w 143"/>
              <a:gd name="T11" fmla="*/ 183 h 214"/>
              <a:gd name="T12" fmla="*/ 33 w 143"/>
              <a:gd name="T13" fmla="*/ 190 h 214"/>
              <a:gd name="T14" fmla="*/ 39 w 143"/>
              <a:gd name="T15" fmla="*/ 196 h 214"/>
              <a:gd name="T16" fmla="*/ 105 w 143"/>
              <a:gd name="T17" fmla="*/ 196 h 214"/>
              <a:gd name="T18" fmla="*/ 111 w 143"/>
              <a:gd name="T19" fmla="*/ 190 h 214"/>
              <a:gd name="T20" fmla="*/ 105 w 143"/>
              <a:gd name="T21" fmla="*/ 183 h 214"/>
              <a:gd name="T22" fmla="*/ 105 w 143"/>
              <a:gd name="T23" fmla="*/ 164 h 214"/>
              <a:gd name="T24" fmla="*/ 39 w 143"/>
              <a:gd name="T25" fmla="*/ 164 h 214"/>
              <a:gd name="T26" fmla="*/ 33 w 143"/>
              <a:gd name="T27" fmla="*/ 171 h 214"/>
              <a:gd name="T28" fmla="*/ 39 w 143"/>
              <a:gd name="T29" fmla="*/ 177 h 214"/>
              <a:gd name="T30" fmla="*/ 105 w 143"/>
              <a:gd name="T31" fmla="*/ 177 h 214"/>
              <a:gd name="T32" fmla="*/ 111 w 143"/>
              <a:gd name="T33" fmla="*/ 171 h 214"/>
              <a:gd name="T34" fmla="*/ 105 w 143"/>
              <a:gd name="T35" fmla="*/ 164 h 214"/>
              <a:gd name="T36" fmla="*/ 72 w 143"/>
              <a:gd name="T37" fmla="*/ 0 h 214"/>
              <a:gd name="T38" fmla="*/ 0 w 143"/>
              <a:gd name="T39" fmla="*/ 71 h 214"/>
              <a:gd name="T40" fmla="*/ 32 w 143"/>
              <a:gd name="T41" fmla="*/ 138 h 214"/>
              <a:gd name="T42" fmla="*/ 37 w 143"/>
              <a:gd name="T43" fmla="*/ 158 h 214"/>
              <a:gd name="T44" fmla="*/ 107 w 143"/>
              <a:gd name="T45" fmla="*/ 158 h 214"/>
              <a:gd name="T46" fmla="*/ 112 w 143"/>
              <a:gd name="T47" fmla="*/ 138 h 214"/>
              <a:gd name="T48" fmla="*/ 143 w 143"/>
              <a:gd name="T49" fmla="*/ 71 h 214"/>
              <a:gd name="T50" fmla="*/ 72 w 143"/>
              <a:gd name="T51" fmla="*/ 0 h 214"/>
              <a:gd name="T52" fmla="*/ 115 w 143"/>
              <a:gd name="T53" fmla="*/ 84 h 214"/>
              <a:gd name="T54" fmla="*/ 93 w 143"/>
              <a:gd name="T55" fmla="*/ 144 h 214"/>
              <a:gd name="T56" fmla="*/ 92 w 143"/>
              <a:gd name="T57" fmla="*/ 146 h 214"/>
              <a:gd name="T58" fmla="*/ 83 w 143"/>
              <a:gd name="T59" fmla="*/ 146 h 214"/>
              <a:gd name="T60" fmla="*/ 83 w 143"/>
              <a:gd name="T61" fmla="*/ 143 h 214"/>
              <a:gd name="T62" fmla="*/ 98 w 143"/>
              <a:gd name="T63" fmla="*/ 93 h 214"/>
              <a:gd name="T64" fmla="*/ 97 w 143"/>
              <a:gd name="T65" fmla="*/ 93 h 214"/>
              <a:gd name="T66" fmla="*/ 96 w 143"/>
              <a:gd name="T67" fmla="*/ 93 h 214"/>
              <a:gd name="T68" fmla="*/ 85 w 143"/>
              <a:gd name="T69" fmla="*/ 88 h 214"/>
              <a:gd name="T70" fmla="*/ 73 w 143"/>
              <a:gd name="T71" fmla="*/ 93 h 214"/>
              <a:gd name="T72" fmla="*/ 59 w 143"/>
              <a:gd name="T73" fmla="*/ 87 h 214"/>
              <a:gd name="T74" fmla="*/ 45 w 143"/>
              <a:gd name="T75" fmla="*/ 92 h 214"/>
              <a:gd name="T76" fmla="*/ 59 w 143"/>
              <a:gd name="T77" fmla="*/ 143 h 214"/>
              <a:gd name="T78" fmla="*/ 60 w 143"/>
              <a:gd name="T79" fmla="*/ 146 h 214"/>
              <a:gd name="T80" fmla="*/ 50 w 143"/>
              <a:gd name="T81" fmla="*/ 146 h 214"/>
              <a:gd name="T82" fmla="*/ 50 w 143"/>
              <a:gd name="T83" fmla="*/ 144 h 214"/>
              <a:gd name="T84" fmla="*/ 30 w 143"/>
              <a:gd name="T85" fmla="*/ 84 h 214"/>
              <a:gd name="T86" fmla="*/ 29 w 143"/>
              <a:gd name="T87" fmla="*/ 84 h 214"/>
              <a:gd name="T88" fmla="*/ 29 w 143"/>
              <a:gd name="T89" fmla="*/ 83 h 214"/>
              <a:gd name="T90" fmla="*/ 29 w 143"/>
              <a:gd name="T91" fmla="*/ 82 h 214"/>
              <a:gd name="T92" fmla="*/ 29 w 143"/>
              <a:gd name="T93" fmla="*/ 82 h 214"/>
              <a:gd name="T94" fmla="*/ 30 w 143"/>
              <a:gd name="T95" fmla="*/ 76 h 214"/>
              <a:gd name="T96" fmla="*/ 37 w 143"/>
              <a:gd name="T97" fmla="*/ 77 h 214"/>
              <a:gd name="T98" fmla="*/ 37 w 143"/>
              <a:gd name="T99" fmla="*/ 77 h 214"/>
              <a:gd name="T100" fmla="*/ 45 w 143"/>
              <a:gd name="T101" fmla="*/ 82 h 214"/>
              <a:gd name="T102" fmla="*/ 56 w 143"/>
              <a:gd name="T103" fmla="*/ 77 h 214"/>
              <a:gd name="T104" fmla="*/ 60 w 143"/>
              <a:gd name="T105" fmla="*/ 75 h 214"/>
              <a:gd name="T106" fmla="*/ 63 w 143"/>
              <a:gd name="T107" fmla="*/ 77 h 214"/>
              <a:gd name="T108" fmla="*/ 73 w 143"/>
              <a:gd name="T109" fmla="*/ 83 h 214"/>
              <a:gd name="T110" fmla="*/ 82 w 143"/>
              <a:gd name="T111" fmla="*/ 78 h 214"/>
              <a:gd name="T112" fmla="*/ 86 w 143"/>
              <a:gd name="T113" fmla="*/ 76 h 214"/>
              <a:gd name="T114" fmla="*/ 90 w 143"/>
              <a:gd name="T115" fmla="*/ 78 h 214"/>
              <a:gd name="T116" fmla="*/ 97 w 143"/>
              <a:gd name="T117" fmla="*/ 83 h 214"/>
              <a:gd name="T118" fmla="*/ 97 w 143"/>
              <a:gd name="T119" fmla="*/ 83 h 214"/>
              <a:gd name="T120" fmla="*/ 107 w 143"/>
              <a:gd name="T121" fmla="*/ 78 h 214"/>
              <a:gd name="T122" fmla="*/ 114 w 143"/>
              <a:gd name="T123" fmla="*/ 77 h 214"/>
              <a:gd name="T124" fmla="*/ 115 w 143"/>
              <a:gd name="T125" fmla="*/ 84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3" h="214" fill="norm" stroke="1" extrusionOk="0">
                <a:moveTo>
                  <a:pt x="72" y="214"/>
                </a:moveTo>
                <a:cubicBezTo>
                  <a:pt x="82" y="214"/>
                  <a:pt x="91" y="210"/>
                  <a:pt x="96" y="204"/>
                </a:cubicBezTo>
                <a:cubicBezTo>
                  <a:pt x="48" y="204"/>
                  <a:pt x="48" y="204"/>
                  <a:pt x="48" y="204"/>
                </a:cubicBezTo>
                <a:cubicBezTo>
                  <a:pt x="53" y="210"/>
                  <a:pt x="62" y="214"/>
                  <a:pt x="72" y="214"/>
                </a:cubicBezTo>
                <a:close/>
                <a:moveTo>
                  <a:pt x="105" y="183"/>
                </a:moveTo>
                <a:cubicBezTo>
                  <a:pt x="39" y="183"/>
                  <a:pt x="39" y="183"/>
                  <a:pt x="39" y="183"/>
                </a:cubicBezTo>
                <a:cubicBezTo>
                  <a:pt x="35" y="183"/>
                  <a:pt x="33" y="186"/>
                  <a:pt x="33" y="190"/>
                </a:cubicBezTo>
                <a:cubicBezTo>
                  <a:pt x="33" y="193"/>
                  <a:pt x="35" y="196"/>
                  <a:pt x="39" y="196"/>
                </a:cubicBezTo>
                <a:cubicBezTo>
                  <a:pt x="105" y="196"/>
                  <a:pt x="105" y="196"/>
                  <a:pt x="105" y="196"/>
                </a:cubicBezTo>
                <a:cubicBezTo>
                  <a:pt x="108" y="196"/>
                  <a:pt x="111" y="193"/>
                  <a:pt x="111" y="190"/>
                </a:cubicBezTo>
                <a:cubicBezTo>
                  <a:pt x="111" y="186"/>
                  <a:pt x="108" y="183"/>
                  <a:pt x="105" y="183"/>
                </a:cubicBezTo>
                <a:close/>
                <a:moveTo>
                  <a:pt x="105" y="164"/>
                </a:moveTo>
                <a:cubicBezTo>
                  <a:pt x="39" y="164"/>
                  <a:pt x="39" y="164"/>
                  <a:pt x="39" y="164"/>
                </a:cubicBezTo>
                <a:cubicBezTo>
                  <a:pt x="35" y="164"/>
                  <a:pt x="33" y="167"/>
                  <a:pt x="33" y="171"/>
                </a:cubicBezTo>
                <a:cubicBezTo>
                  <a:pt x="33" y="174"/>
                  <a:pt x="35" y="177"/>
                  <a:pt x="39" y="177"/>
                </a:cubicBezTo>
                <a:cubicBezTo>
                  <a:pt x="105" y="177"/>
                  <a:pt x="105" y="177"/>
                  <a:pt x="105" y="177"/>
                </a:cubicBezTo>
                <a:cubicBezTo>
                  <a:pt x="108" y="177"/>
                  <a:pt x="111" y="174"/>
                  <a:pt x="111" y="171"/>
                </a:cubicBezTo>
                <a:cubicBezTo>
                  <a:pt x="111" y="167"/>
                  <a:pt x="108" y="164"/>
                  <a:pt x="105" y="164"/>
                </a:cubicBezTo>
                <a:close/>
                <a:moveTo>
                  <a:pt x="72" y="0"/>
                </a:moveTo>
                <a:cubicBezTo>
                  <a:pt x="32" y="0"/>
                  <a:pt x="0" y="32"/>
                  <a:pt x="0" y="71"/>
                </a:cubicBezTo>
                <a:cubicBezTo>
                  <a:pt x="0" y="98"/>
                  <a:pt x="19" y="117"/>
                  <a:pt x="32" y="138"/>
                </a:cubicBezTo>
                <a:cubicBezTo>
                  <a:pt x="35" y="144"/>
                  <a:pt x="37" y="158"/>
                  <a:pt x="37" y="158"/>
                </a:cubicBezTo>
                <a:cubicBezTo>
                  <a:pt x="107" y="158"/>
                  <a:pt x="107" y="158"/>
                  <a:pt x="107" y="158"/>
                </a:cubicBezTo>
                <a:cubicBezTo>
                  <a:pt x="107" y="158"/>
                  <a:pt x="109" y="144"/>
                  <a:pt x="112" y="138"/>
                </a:cubicBezTo>
                <a:cubicBezTo>
                  <a:pt x="125" y="117"/>
                  <a:pt x="143" y="98"/>
                  <a:pt x="143" y="71"/>
                </a:cubicBezTo>
                <a:cubicBezTo>
                  <a:pt x="143" y="32"/>
                  <a:pt x="111" y="0"/>
                  <a:pt x="72" y="0"/>
                </a:cubicBezTo>
                <a:close/>
                <a:moveTo>
                  <a:pt x="115" y="84"/>
                </a:moveTo>
                <a:cubicBezTo>
                  <a:pt x="102" y="100"/>
                  <a:pt x="95" y="120"/>
                  <a:pt x="93" y="144"/>
                </a:cubicBezTo>
                <a:cubicBezTo>
                  <a:pt x="92" y="146"/>
                  <a:pt x="92" y="146"/>
                  <a:pt x="92" y="146"/>
                </a:cubicBezTo>
                <a:cubicBezTo>
                  <a:pt x="83" y="146"/>
                  <a:pt x="83" y="146"/>
                  <a:pt x="83" y="146"/>
                </a:cubicBezTo>
                <a:cubicBezTo>
                  <a:pt x="83" y="143"/>
                  <a:pt x="83" y="143"/>
                  <a:pt x="83" y="143"/>
                </a:cubicBezTo>
                <a:cubicBezTo>
                  <a:pt x="85" y="124"/>
                  <a:pt x="90" y="107"/>
                  <a:pt x="98" y="93"/>
                </a:cubicBezTo>
                <a:cubicBezTo>
                  <a:pt x="97" y="93"/>
                  <a:pt x="97" y="93"/>
                  <a:pt x="97" y="93"/>
                </a:cubicBezTo>
                <a:cubicBezTo>
                  <a:pt x="96" y="93"/>
                  <a:pt x="96" y="93"/>
                  <a:pt x="96" y="93"/>
                </a:cubicBezTo>
                <a:cubicBezTo>
                  <a:pt x="93" y="92"/>
                  <a:pt x="89" y="92"/>
                  <a:pt x="85" y="88"/>
                </a:cubicBezTo>
                <a:cubicBezTo>
                  <a:pt x="82" y="91"/>
                  <a:pt x="77" y="93"/>
                  <a:pt x="73" y="93"/>
                </a:cubicBezTo>
                <a:cubicBezTo>
                  <a:pt x="68" y="93"/>
                  <a:pt x="63" y="91"/>
                  <a:pt x="59" y="87"/>
                </a:cubicBezTo>
                <a:cubicBezTo>
                  <a:pt x="55" y="90"/>
                  <a:pt x="50" y="92"/>
                  <a:pt x="45" y="92"/>
                </a:cubicBezTo>
                <a:cubicBezTo>
                  <a:pt x="57" y="114"/>
                  <a:pt x="59" y="137"/>
                  <a:pt x="59" y="143"/>
                </a:cubicBezTo>
                <a:cubicBezTo>
                  <a:pt x="60" y="146"/>
                  <a:pt x="60" y="146"/>
                  <a:pt x="6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44"/>
                  <a:pt x="50" y="144"/>
                  <a:pt x="50" y="144"/>
                </a:cubicBezTo>
                <a:cubicBezTo>
                  <a:pt x="49" y="135"/>
                  <a:pt x="46" y="107"/>
                  <a:pt x="30" y="84"/>
                </a:cubicBezTo>
                <a:cubicBezTo>
                  <a:pt x="29" y="84"/>
                  <a:pt x="29" y="84"/>
                  <a:pt x="29" y="84"/>
                </a:cubicBezTo>
                <a:cubicBezTo>
                  <a:pt x="29" y="83"/>
                  <a:pt x="29" y="83"/>
                  <a:pt x="29" y="83"/>
                </a:cubicBezTo>
                <a:cubicBezTo>
                  <a:pt x="29" y="83"/>
                  <a:pt x="29" y="83"/>
                  <a:pt x="29" y="82"/>
                </a:cubicBezTo>
                <a:cubicBezTo>
                  <a:pt x="29" y="82"/>
                  <a:pt x="29" y="82"/>
                  <a:pt x="29" y="82"/>
                </a:cubicBezTo>
                <a:cubicBezTo>
                  <a:pt x="27" y="80"/>
                  <a:pt x="28" y="77"/>
                  <a:pt x="30" y="76"/>
                </a:cubicBezTo>
                <a:cubicBezTo>
                  <a:pt x="32" y="74"/>
                  <a:pt x="35" y="75"/>
                  <a:pt x="37" y="77"/>
                </a:cubicBezTo>
                <a:cubicBezTo>
                  <a:pt x="37" y="77"/>
                  <a:pt x="37" y="77"/>
                  <a:pt x="37" y="77"/>
                </a:cubicBezTo>
                <a:cubicBezTo>
                  <a:pt x="39" y="80"/>
                  <a:pt x="42" y="82"/>
                  <a:pt x="45" y="82"/>
                </a:cubicBezTo>
                <a:cubicBezTo>
                  <a:pt x="48" y="82"/>
                  <a:pt x="52" y="81"/>
                  <a:pt x="56" y="77"/>
                </a:cubicBezTo>
                <a:cubicBezTo>
                  <a:pt x="57" y="76"/>
                  <a:pt x="58" y="75"/>
                  <a:pt x="60" y="75"/>
                </a:cubicBezTo>
                <a:cubicBezTo>
                  <a:pt x="61" y="76"/>
                  <a:pt x="62" y="76"/>
                  <a:pt x="63" y="77"/>
                </a:cubicBezTo>
                <a:cubicBezTo>
                  <a:pt x="67" y="81"/>
                  <a:pt x="70" y="83"/>
                  <a:pt x="73" y="83"/>
                </a:cubicBezTo>
                <a:cubicBezTo>
                  <a:pt x="77" y="83"/>
                  <a:pt x="80" y="80"/>
                  <a:pt x="82" y="78"/>
                </a:cubicBezTo>
                <a:cubicBezTo>
                  <a:pt x="83" y="77"/>
                  <a:pt x="84" y="76"/>
                  <a:pt x="86" y="76"/>
                </a:cubicBezTo>
                <a:cubicBezTo>
                  <a:pt x="87" y="76"/>
                  <a:pt x="89" y="77"/>
                  <a:pt x="90" y="78"/>
                </a:cubicBezTo>
                <a:cubicBezTo>
                  <a:pt x="91" y="80"/>
                  <a:pt x="93" y="83"/>
                  <a:pt x="97" y="83"/>
                </a:cubicBezTo>
                <a:cubicBezTo>
                  <a:pt x="97" y="83"/>
                  <a:pt x="97" y="83"/>
                  <a:pt x="97" y="83"/>
                </a:cubicBezTo>
                <a:cubicBezTo>
                  <a:pt x="101" y="83"/>
                  <a:pt x="104" y="81"/>
                  <a:pt x="107" y="78"/>
                </a:cubicBezTo>
                <a:cubicBezTo>
                  <a:pt x="109" y="76"/>
                  <a:pt x="112" y="75"/>
                  <a:pt x="114" y="77"/>
                </a:cubicBezTo>
                <a:cubicBezTo>
                  <a:pt x="116" y="79"/>
                  <a:pt x="116" y="82"/>
                  <a:pt x="11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>
              <a:solidFill>
                <a:srgbClr val="FFFFFF"/>
              </a:solidFill>
              <a:ea typeface="宋体"/>
            </a:endParaRPr>
          </a:p>
        </p:txBody>
      </p:sp>
      <p:sp>
        <p:nvSpPr>
          <p:cNvPr id="1914341425" name="Freeform 15"/>
          <p:cNvSpPr>
            <a:spLocks noEditPoints="1"/>
          </p:cNvSpPr>
          <p:nvPr/>
        </p:nvSpPr>
        <p:spPr bwMode="auto">
          <a:xfrm>
            <a:off x="10265707" y="3618891"/>
            <a:ext cx="397696" cy="318435"/>
          </a:xfrm>
          <a:custGeom>
            <a:avLst/>
            <a:gdLst>
              <a:gd name="T0" fmla="*/ 93 w 341"/>
              <a:gd name="T1" fmla="*/ 57 h 272"/>
              <a:gd name="T2" fmla="*/ 318 w 341"/>
              <a:gd name="T3" fmla="*/ 57 h 272"/>
              <a:gd name="T4" fmla="*/ 327 w 341"/>
              <a:gd name="T5" fmla="*/ 59 h 272"/>
              <a:gd name="T6" fmla="*/ 205 w 341"/>
              <a:gd name="T7" fmla="*/ 152 h 272"/>
              <a:gd name="T8" fmla="*/ 82 w 341"/>
              <a:gd name="T9" fmla="*/ 60 h 272"/>
              <a:gd name="T10" fmla="*/ 93 w 341"/>
              <a:gd name="T11" fmla="*/ 57 h 272"/>
              <a:gd name="T12" fmla="*/ 51 w 341"/>
              <a:gd name="T13" fmla="*/ 131 h 272"/>
              <a:gd name="T14" fmla="*/ 58 w 341"/>
              <a:gd name="T15" fmla="*/ 153 h 272"/>
              <a:gd name="T16" fmla="*/ 70 w 341"/>
              <a:gd name="T17" fmla="*/ 153 h 272"/>
              <a:gd name="T18" fmla="*/ 70 w 341"/>
              <a:gd name="T19" fmla="*/ 185 h 272"/>
              <a:gd name="T20" fmla="*/ 0 w 341"/>
              <a:gd name="T21" fmla="*/ 185 h 272"/>
              <a:gd name="T22" fmla="*/ 7 w 341"/>
              <a:gd name="T23" fmla="*/ 207 h 272"/>
              <a:gd name="T24" fmla="*/ 70 w 341"/>
              <a:gd name="T25" fmla="*/ 207 h 272"/>
              <a:gd name="T26" fmla="*/ 71 w 341"/>
              <a:gd name="T27" fmla="*/ 214 h 272"/>
              <a:gd name="T28" fmla="*/ 163 w 341"/>
              <a:gd name="T29" fmla="*/ 147 h 272"/>
              <a:gd name="T30" fmla="*/ 70 w 341"/>
              <a:gd name="T31" fmla="*/ 78 h 272"/>
              <a:gd name="T32" fmla="*/ 70 w 341"/>
              <a:gd name="T33" fmla="*/ 80 h 272"/>
              <a:gd name="T34" fmla="*/ 70 w 341"/>
              <a:gd name="T35" fmla="*/ 131 h 272"/>
              <a:gd name="T36" fmla="*/ 51 w 341"/>
              <a:gd name="T37" fmla="*/ 131 h 272"/>
              <a:gd name="T38" fmla="*/ 46 w 341"/>
              <a:gd name="T39" fmla="*/ 250 h 272"/>
              <a:gd name="T40" fmla="*/ 198 w 341"/>
              <a:gd name="T41" fmla="*/ 250 h 272"/>
              <a:gd name="T42" fmla="*/ 203 w 341"/>
              <a:gd name="T43" fmla="*/ 272 h 272"/>
              <a:gd name="T44" fmla="*/ 51 w 341"/>
              <a:gd name="T45" fmla="*/ 272 h 272"/>
              <a:gd name="T46" fmla="*/ 46 w 341"/>
              <a:gd name="T47" fmla="*/ 250 h 272"/>
              <a:gd name="T48" fmla="*/ 111 w 341"/>
              <a:gd name="T49" fmla="*/ 0 h 272"/>
              <a:gd name="T50" fmla="*/ 264 w 341"/>
              <a:gd name="T51" fmla="*/ 0 h 272"/>
              <a:gd name="T52" fmla="*/ 269 w 341"/>
              <a:gd name="T53" fmla="*/ 21 h 272"/>
              <a:gd name="T54" fmla="*/ 198 w 341"/>
              <a:gd name="T55" fmla="*/ 21 h 272"/>
              <a:gd name="T56" fmla="*/ 203 w 341"/>
              <a:gd name="T57" fmla="*/ 41 h 272"/>
              <a:gd name="T58" fmla="*/ 29 w 341"/>
              <a:gd name="T59" fmla="*/ 41 h 272"/>
              <a:gd name="T60" fmla="*/ 23 w 341"/>
              <a:gd name="T61" fmla="*/ 17 h 272"/>
              <a:gd name="T62" fmla="*/ 115 w 341"/>
              <a:gd name="T63" fmla="*/ 17 h 272"/>
              <a:gd name="T64" fmla="*/ 111 w 341"/>
              <a:gd name="T65" fmla="*/ 0 h 272"/>
              <a:gd name="T66" fmla="*/ 341 w 341"/>
              <a:gd name="T67" fmla="*/ 75 h 272"/>
              <a:gd name="T68" fmla="*/ 249 w 341"/>
              <a:gd name="T69" fmla="*/ 146 h 272"/>
              <a:gd name="T70" fmla="*/ 340 w 341"/>
              <a:gd name="T71" fmla="*/ 213 h 272"/>
              <a:gd name="T72" fmla="*/ 341 w 341"/>
              <a:gd name="T73" fmla="*/ 206 h 272"/>
              <a:gd name="T74" fmla="*/ 341 w 341"/>
              <a:gd name="T75" fmla="*/ 80 h 272"/>
              <a:gd name="T76" fmla="*/ 341 w 341"/>
              <a:gd name="T77" fmla="*/ 75 h 272"/>
              <a:gd name="T78" fmla="*/ 325 w 341"/>
              <a:gd name="T79" fmla="*/ 228 h 272"/>
              <a:gd name="T80" fmla="*/ 318 w 341"/>
              <a:gd name="T81" fmla="*/ 229 h 272"/>
              <a:gd name="T82" fmla="*/ 93 w 341"/>
              <a:gd name="T83" fmla="*/ 229 h 272"/>
              <a:gd name="T84" fmla="*/ 88 w 341"/>
              <a:gd name="T85" fmla="*/ 229 h 272"/>
              <a:gd name="T86" fmla="*/ 181 w 341"/>
              <a:gd name="T87" fmla="*/ 161 h 272"/>
              <a:gd name="T88" fmla="*/ 199 w 341"/>
              <a:gd name="T89" fmla="*/ 174 h 272"/>
              <a:gd name="T90" fmla="*/ 206 w 341"/>
              <a:gd name="T91" fmla="*/ 179 h 272"/>
              <a:gd name="T92" fmla="*/ 212 w 341"/>
              <a:gd name="T93" fmla="*/ 174 h 272"/>
              <a:gd name="T94" fmla="*/ 231 w 341"/>
              <a:gd name="T95" fmla="*/ 160 h 272"/>
              <a:gd name="T96" fmla="*/ 325 w 341"/>
              <a:gd name="T97" fmla="*/ 228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1" h="272" fill="norm" stroke="1" extrusionOk="0">
                <a:moveTo>
                  <a:pt x="93" y="57"/>
                </a:moveTo>
                <a:cubicBezTo>
                  <a:pt x="318" y="57"/>
                  <a:pt x="318" y="57"/>
                  <a:pt x="318" y="57"/>
                </a:cubicBezTo>
                <a:cubicBezTo>
                  <a:pt x="321" y="57"/>
                  <a:pt x="324" y="58"/>
                  <a:pt x="327" y="59"/>
                </a:cubicBezTo>
                <a:cubicBezTo>
                  <a:pt x="205" y="152"/>
                  <a:pt x="205" y="152"/>
                  <a:pt x="205" y="152"/>
                </a:cubicBezTo>
                <a:cubicBezTo>
                  <a:pt x="82" y="60"/>
                  <a:pt x="82" y="60"/>
                  <a:pt x="82" y="60"/>
                </a:cubicBezTo>
                <a:cubicBezTo>
                  <a:pt x="85" y="58"/>
                  <a:pt x="89" y="57"/>
                  <a:pt x="93" y="57"/>
                </a:cubicBezTo>
                <a:close/>
                <a:moveTo>
                  <a:pt x="51" y="131"/>
                </a:moveTo>
                <a:cubicBezTo>
                  <a:pt x="58" y="153"/>
                  <a:pt x="58" y="153"/>
                  <a:pt x="58" y="153"/>
                </a:cubicBezTo>
                <a:cubicBezTo>
                  <a:pt x="70" y="153"/>
                  <a:pt x="70" y="153"/>
                  <a:pt x="70" y="153"/>
                </a:cubicBezTo>
                <a:cubicBezTo>
                  <a:pt x="70" y="185"/>
                  <a:pt x="70" y="185"/>
                  <a:pt x="70" y="185"/>
                </a:cubicBezTo>
                <a:cubicBezTo>
                  <a:pt x="0" y="185"/>
                  <a:pt x="0" y="185"/>
                  <a:pt x="0" y="185"/>
                </a:cubicBezTo>
                <a:cubicBezTo>
                  <a:pt x="7" y="207"/>
                  <a:pt x="7" y="207"/>
                  <a:pt x="7" y="207"/>
                </a:cubicBezTo>
                <a:cubicBezTo>
                  <a:pt x="70" y="207"/>
                  <a:pt x="70" y="207"/>
                  <a:pt x="70" y="207"/>
                </a:cubicBezTo>
                <a:cubicBezTo>
                  <a:pt x="70" y="209"/>
                  <a:pt x="70" y="212"/>
                  <a:pt x="71" y="214"/>
                </a:cubicBezTo>
                <a:cubicBezTo>
                  <a:pt x="163" y="147"/>
                  <a:pt x="163" y="147"/>
                  <a:pt x="163" y="147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78"/>
                  <a:pt x="70" y="79"/>
                  <a:pt x="70" y="80"/>
                </a:cubicBezTo>
                <a:cubicBezTo>
                  <a:pt x="70" y="131"/>
                  <a:pt x="70" y="131"/>
                  <a:pt x="70" y="131"/>
                </a:cubicBezTo>
                <a:cubicBezTo>
                  <a:pt x="51" y="131"/>
                  <a:pt x="51" y="131"/>
                  <a:pt x="51" y="131"/>
                </a:cubicBezTo>
                <a:close/>
                <a:moveTo>
                  <a:pt x="46" y="250"/>
                </a:moveTo>
                <a:cubicBezTo>
                  <a:pt x="198" y="250"/>
                  <a:pt x="198" y="250"/>
                  <a:pt x="198" y="250"/>
                </a:cubicBezTo>
                <a:cubicBezTo>
                  <a:pt x="203" y="272"/>
                  <a:pt x="203" y="272"/>
                  <a:pt x="203" y="272"/>
                </a:cubicBezTo>
                <a:cubicBezTo>
                  <a:pt x="51" y="272"/>
                  <a:pt x="51" y="272"/>
                  <a:pt x="51" y="272"/>
                </a:cubicBezTo>
                <a:cubicBezTo>
                  <a:pt x="46" y="250"/>
                  <a:pt x="46" y="250"/>
                  <a:pt x="46" y="250"/>
                </a:cubicBezTo>
                <a:close/>
                <a:moveTo>
                  <a:pt x="111" y="0"/>
                </a:moveTo>
                <a:cubicBezTo>
                  <a:pt x="264" y="0"/>
                  <a:pt x="264" y="0"/>
                  <a:pt x="264" y="0"/>
                </a:cubicBezTo>
                <a:cubicBezTo>
                  <a:pt x="269" y="21"/>
                  <a:pt x="269" y="21"/>
                  <a:pt x="269" y="21"/>
                </a:cubicBezTo>
                <a:cubicBezTo>
                  <a:pt x="198" y="21"/>
                  <a:pt x="198" y="21"/>
                  <a:pt x="198" y="21"/>
                </a:cubicBezTo>
                <a:cubicBezTo>
                  <a:pt x="203" y="41"/>
                  <a:pt x="203" y="41"/>
                  <a:pt x="203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3" y="17"/>
                  <a:pt x="23" y="17"/>
                  <a:pt x="23" y="17"/>
                </a:cubicBezTo>
                <a:cubicBezTo>
                  <a:pt x="115" y="17"/>
                  <a:pt x="115" y="17"/>
                  <a:pt x="115" y="17"/>
                </a:cubicBezTo>
                <a:cubicBezTo>
                  <a:pt x="111" y="0"/>
                  <a:pt x="111" y="0"/>
                  <a:pt x="111" y="0"/>
                </a:cubicBezTo>
                <a:close/>
                <a:moveTo>
                  <a:pt x="341" y="75"/>
                </a:moveTo>
                <a:cubicBezTo>
                  <a:pt x="249" y="146"/>
                  <a:pt x="249" y="146"/>
                  <a:pt x="249" y="146"/>
                </a:cubicBezTo>
                <a:cubicBezTo>
                  <a:pt x="340" y="213"/>
                  <a:pt x="340" y="213"/>
                  <a:pt x="340" y="213"/>
                </a:cubicBezTo>
                <a:cubicBezTo>
                  <a:pt x="341" y="211"/>
                  <a:pt x="341" y="209"/>
                  <a:pt x="341" y="206"/>
                </a:cubicBezTo>
                <a:cubicBezTo>
                  <a:pt x="341" y="80"/>
                  <a:pt x="341" y="80"/>
                  <a:pt x="341" y="80"/>
                </a:cubicBezTo>
                <a:cubicBezTo>
                  <a:pt x="341" y="78"/>
                  <a:pt x="341" y="77"/>
                  <a:pt x="341" y="75"/>
                </a:cubicBezTo>
                <a:close/>
                <a:moveTo>
                  <a:pt x="325" y="228"/>
                </a:moveTo>
                <a:cubicBezTo>
                  <a:pt x="323" y="229"/>
                  <a:pt x="321" y="229"/>
                  <a:pt x="318" y="229"/>
                </a:cubicBezTo>
                <a:cubicBezTo>
                  <a:pt x="93" y="229"/>
                  <a:pt x="93" y="229"/>
                  <a:pt x="93" y="229"/>
                </a:cubicBezTo>
                <a:cubicBezTo>
                  <a:pt x="91" y="229"/>
                  <a:pt x="90" y="229"/>
                  <a:pt x="88" y="229"/>
                </a:cubicBezTo>
                <a:cubicBezTo>
                  <a:pt x="181" y="161"/>
                  <a:pt x="181" y="161"/>
                  <a:pt x="181" y="161"/>
                </a:cubicBezTo>
                <a:cubicBezTo>
                  <a:pt x="199" y="174"/>
                  <a:pt x="199" y="174"/>
                  <a:pt x="199" y="174"/>
                </a:cubicBezTo>
                <a:cubicBezTo>
                  <a:pt x="206" y="179"/>
                  <a:pt x="206" y="179"/>
                  <a:pt x="206" y="179"/>
                </a:cubicBezTo>
                <a:cubicBezTo>
                  <a:pt x="212" y="174"/>
                  <a:pt x="212" y="174"/>
                  <a:pt x="212" y="174"/>
                </a:cubicBezTo>
                <a:cubicBezTo>
                  <a:pt x="231" y="160"/>
                  <a:pt x="231" y="160"/>
                  <a:pt x="231" y="160"/>
                </a:cubicBezTo>
                <a:lnTo>
                  <a:pt x="325" y="22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blipFill>
          <a:blip r:embed="rId2"/>
          <a:stretch/>
        </a:blip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24242046" name="五边形 1"/>
          <p:cNvSpPr/>
          <p:nvPr/>
        </p:nvSpPr>
        <p:spPr bwMode="auto">
          <a:xfrm flipH="0" flipV="0">
            <a:off x="0" y="-20538"/>
            <a:ext cx="12159338" cy="6890197"/>
          </a:xfrm>
          <a:prstGeom prst="homePlate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zh-CN"/>
          </a:p>
        </p:txBody>
      </p:sp>
      <p:sp>
        <p:nvSpPr>
          <p:cNvPr id="730156620" name="TextBox 11"/>
          <p:cNvSpPr txBox="1"/>
          <p:nvPr/>
        </p:nvSpPr>
        <p:spPr bwMode="auto">
          <a:xfrm flipH="0" flipV="0">
            <a:off x="1107972" y="2922561"/>
            <a:ext cx="8979356" cy="8004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defRPr/>
            </a:pPr>
            <a:r>
              <a:rPr lang="zh-CN" sz="4800" b="1">
                <a:solidFill>
                  <a:schemeClr val="bg1">
                    <a:lumMod val="95000"/>
                  </a:schemeClr>
                </a:solidFill>
                <a:latin typeface="Arimo"/>
                <a:ea typeface="Arimo"/>
                <a:cs typeface="Arimo"/>
              </a:rPr>
              <a:t>СПАСИБО ЗА ВНИМАНИЕ!</a:t>
            </a:r>
            <a:endParaRPr sz="4800" b="1">
              <a:solidFill>
                <a:schemeClr val="bg1">
                  <a:lumMod val="95000"/>
                </a:schemeClr>
              </a:solidFill>
              <a:latin typeface="Arimo"/>
              <a:cs typeface="Arimo"/>
            </a:endParaRPr>
          </a:p>
        </p:txBody>
      </p:sp>
      <p:sp>
        <p:nvSpPr>
          <p:cNvPr id="704210633" name="矩形 8"/>
          <p:cNvSpPr/>
          <p:nvPr/>
        </p:nvSpPr>
        <p:spPr bwMode="auto">
          <a:xfrm>
            <a:off x="0" y="6863"/>
            <a:ext cx="239517" cy="686279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/>
            <a:noAutofit/>
          </a:bodyPr>
          <a:lstStyle/>
          <a:p>
            <a:pPr algn="ctr">
              <a:defRPr/>
            </a:pPr>
            <a:endParaRPr 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Р7-Офис/2024.4.1.625</Application>
  <DocSecurity>0</DocSecurity>
  <PresentationFormat>Widescreen</PresentationFormat>
  <Paragraphs>0</Paragraphs>
  <Slides>7</Slides>
  <Notes>7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22</cp:revision>
  <dcterms:modified xsi:type="dcterms:W3CDTF">2025-01-23T06:54:57Z</dcterms:modified>
  <cp:category/>
  <cp:contentStatus/>
  <cp:version/>
</cp:coreProperties>
</file>